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9"/>
  </p:notesMasterIdLst>
  <p:sldIdLst>
    <p:sldId id="256" r:id="rId2"/>
    <p:sldId id="257" r:id="rId3"/>
    <p:sldId id="262" r:id="rId4"/>
    <p:sldId id="258" r:id="rId5"/>
    <p:sldId id="259" r:id="rId6"/>
    <p:sldId id="260" r:id="rId7"/>
    <p:sldId id="261" r:id="rId8"/>
  </p:sldIdLst>
  <p:sldSz cx="18288000" cy="10287000"/>
  <p:notesSz cx="6858000" cy="9144000"/>
  <p:embeddedFontLst>
    <p:embeddedFont>
      <p:font typeface="Calibri" panose="020F0502020204030204" pitchFamily="34" charset="0"/>
      <p:regular r:id="rId10"/>
      <p:bold r:id="rId11"/>
      <p:italic r:id="rId12"/>
      <p:boldItalic r:id="rId13"/>
    </p:embeddedFont>
    <p:embeddedFont>
      <p:font typeface="Montserrat" panose="00000500000000000000" pitchFamily="2" charset="0"/>
      <p:regular r:id="rId14"/>
      <p:bold r:id="rId15"/>
    </p:embeddedFont>
    <p:embeddedFont>
      <p:font typeface="Montserrat Bold" panose="00000800000000000000" charset="0"/>
      <p:regular r:id="rId16"/>
    </p:embeddedFont>
    <p:embeddedFont>
      <p:font typeface="Montserrat Classic" panose="020B0604020202020204"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oenerklee-Grasser Monika" initials="SGM" lastIdx="2" clrIdx="0">
    <p:extLst>
      <p:ext uri="{19B8F6BF-5375-455C-9EA6-DF929625EA0E}">
        <p15:presenceInfo xmlns:p15="http://schemas.microsoft.com/office/powerpoint/2012/main" userId="S::schoenerklee-grasser@interreg-central.eu::a89f63a0-1c75-4e53-9e53-4040dad6d4ca" providerId="AD"/>
      </p:ext>
    </p:extLst>
  </p:cmAuthor>
  <p:cmAuthor id="2" name="Ebermann Christophe" initials="EC" lastIdx="8" clrIdx="1">
    <p:extLst>
      <p:ext uri="{19B8F6BF-5375-455C-9EA6-DF929625EA0E}">
        <p15:presenceInfo xmlns:p15="http://schemas.microsoft.com/office/powerpoint/2012/main" userId="S::ebermann@interreg-central.eu::ec4775c7-842c-4092-9108-cfd9be5f219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87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8243" autoAdjust="0"/>
  </p:normalViewPr>
  <p:slideViewPr>
    <p:cSldViewPr>
      <p:cViewPr varScale="1">
        <p:scale>
          <a:sx n="49" d="100"/>
          <a:sy n="49" d="100"/>
        </p:scale>
        <p:origin x="97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89C2A8-9A3E-4FB6-A246-F5FA67C8DB17}" type="datetimeFigureOut">
              <a:rPr lang="en-GB" smtClean="0"/>
              <a:t>02/10/2024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A5EDD5-CDC6-4862-9567-61729FBAEFEC}" type="slidenum">
              <a:rPr lang="en-GB" smtClean="0"/>
              <a:t>‹#›</a:t>
            </a:fld>
            <a:endParaRPr lang="en-GB"/>
          </a:p>
        </p:txBody>
      </p:sp>
    </p:spTree>
    <p:extLst>
      <p:ext uri="{BB962C8B-B14F-4D97-AF65-F5344CB8AC3E}">
        <p14:creationId xmlns:p14="http://schemas.microsoft.com/office/powerpoint/2010/main" val="2083361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DA5EDD5-CDC6-4862-9567-61729FBAEFEC}" type="slidenum">
              <a:rPr lang="en-GB" smtClean="0"/>
              <a:t>2</a:t>
            </a:fld>
            <a:endParaRPr lang="en-GB"/>
          </a:p>
        </p:txBody>
      </p:sp>
    </p:spTree>
    <p:extLst>
      <p:ext uri="{BB962C8B-B14F-4D97-AF65-F5344CB8AC3E}">
        <p14:creationId xmlns:p14="http://schemas.microsoft.com/office/powerpoint/2010/main" val="1674661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DA5EDD5-CDC6-4862-9567-61729FBAEFEC}" type="slidenum">
              <a:rPr lang="en-GB" smtClean="0"/>
              <a:t>3</a:t>
            </a:fld>
            <a:endParaRPr lang="en-GB"/>
          </a:p>
        </p:txBody>
      </p:sp>
    </p:spTree>
    <p:extLst>
      <p:ext uri="{BB962C8B-B14F-4D97-AF65-F5344CB8AC3E}">
        <p14:creationId xmlns:p14="http://schemas.microsoft.com/office/powerpoint/2010/main" val="1548868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this slide, you should focus on presenting the problem your project is trying to solve. Begin with a brief but impactful description of the issue, ensuring the audience understands its urgency or importance. Follow this by highlighting the geographic area affected. You may use </a:t>
            </a:r>
            <a:r>
              <a:rPr lang="en-US" dirty="0">
                <a:solidFill>
                  <a:srgbClr val="FF0000"/>
                </a:solidFill>
              </a:rPr>
              <a:t>images or</a:t>
            </a:r>
            <a:r>
              <a:rPr lang="en-US" dirty="0"/>
              <a:t> maps to illustrate the location and characteristics of the targeted areas. Make sure to keep the narrative focused on the challenge.</a:t>
            </a:r>
            <a:endParaRPr lang="en-GB" strike="sngStrike" dirty="0"/>
          </a:p>
          <a:p>
            <a:endParaRPr lang="en-GB" dirty="0"/>
          </a:p>
        </p:txBody>
      </p:sp>
      <p:sp>
        <p:nvSpPr>
          <p:cNvPr id="4" name="Slide Number Placeholder 3"/>
          <p:cNvSpPr>
            <a:spLocks noGrp="1"/>
          </p:cNvSpPr>
          <p:nvPr>
            <p:ph type="sldNum" sz="quarter" idx="5"/>
          </p:nvPr>
        </p:nvSpPr>
        <p:spPr/>
        <p:txBody>
          <a:bodyPr/>
          <a:lstStyle/>
          <a:p>
            <a:fld id="{DDA5EDD5-CDC6-4862-9567-61729FBAEFEC}" type="slidenum">
              <a:rPr lang="en-GB" smtClean="0"/>
              <a:t>4</a:t>
            </a:fld>
            <a:endParaRPr lang="en-GB"/>
          </a:p>
        </p:txBody>
      </p:sp>
    </p:spTree>
    <p:extLst>
      <p:ext uri="{BB962C8B-B14F-4D97-AF65-F5344CB8AC3E}">
        <p14:creationId xmlns:p14="http://schemas.microsoft.com/office/powerpoint/2010/main" val="101865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this slide, the focus is on the outcomes and change compared to the initial situation you expect from the project. Make sure to clearly state the key improvements and what they mean for the targeted areas and local communities. Explain how the changes will be sustained over time to ensure long-term </a:t>
            </a:r>
            <a:r>
              <a:rPr lang="en-US" strike="noStrike" dirty="0"/>
              <a:t>effects. </a:t>
            </a:r>
            <a:endParaRPr lang="en-GB" strike="noStrike" dirty="0"/>
          </a:p>
        </p:txBody>
      </p:sp>
      <p:sp>
        <p:nvSpPr>
          <p:cNvPr id="4" name="Slide Number Placeholder 3"/>
          <p:cNvSpPr>
            <a:spLocks noGrp="1"/>
          </p:cNvSpPr>
          <p:nvPr>
            <p:ph type="sldNum" sz="quarter" idx="5"/>
          </p:nvPr>
        </p:nvSpPr>
        <p:spPr/>
        <p:txBody>
          <a:bodyPr/>
          <a:lstStyle/>
          <a:p>
            <a:fld id="{DDA5EDD5-CDC6-4862-9567-61729FBAEFEC}" type="slidenum">
              <a:rPr lang="en-GB" smtClean="0"/>
              <a:t>5</a:t>
            </a:fld>
            <a:endParaRPr lang="en-GB"/>
          </a:p>
        </p:txBody>
      </p:sp>
    </p:spTree>
    <p:extLst>
      <p:ext uri="{BB962C8B-B14F-4D97-AF65-F5344CB8AC3E}">
        <p14:creationId xmlns:p14="http://schemas.microsoft.com/office/powerpoint/2010/main" val="701506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should focus on presenting your innovative solution. Explain what makes it stand out compared to existing approaches and how far it goes beyond the state of the art in the specific sector or in the involved regions. Clearly outline who will benefit from the solution.</a:t>
            </a:r>
            <a:endParaRPr lang="en-GB" dirty="0"/>
          </a:p>
        </p:txBody>
      </p:sp>
      <p:sp>
        <p:nvSpPr>
          <p:cNvPr id="4" name="Slide Number Placeholder 3"/>
          <p:cNvSpPr>
            <a:spLocks noGrp="1"/>
          </p:cNvSpPr>
          <p:nvPr>
            <p:ph type="sldNum" sz="quarter" idx="5"/>
          </p:nvPr>
        </p:nvSpPr>
        <p:spPr/>
        <p:txBody>
          <a:bodyPr/>
          <a:lstStyle/>
          <a:p>
            <a:fld id="{DDA5EDD5-CDC6-4862-9567-61729FBAEFEC}" type="slidenum">
              <a:rPr lang="en-GB" smtClean="0"/>
              <a:t>6</a:t>
            </a:fld>
            <a:endParaRPr lang="en-GB"/>
          </a:p>
        </p:txBody>
      </p:sp>
    </p:spTree>
    <p:extLst>
      <p:ext uri="{BB962C8B-B14F-4D97-AF65-F5344CB8AC3E}">
        <p14:creationId xmlns:p14="http://schemas.microsoft.com/office/powerpoint/2010/main" val="2176327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focuses on presenting the strength of your partnership and the key stakeholders involved. Explain why your partnership is capable of addressing the challenge. Highlight </a:t>
            </a:r>
            <a:r>
              <a:rPr lang="en-US" strike="noStrike" dirty="0"/>
              <a:t>the</a:t>
            </a:r>
            <a:r>
              <a:rPr lang="en-US" dirty="0"/>
              <a:t> local or regional capacity for implementing the foreseen activities.</a:t>
            </a:r>
            <a:endParaRPr lang="en-GB" strike="sngStrike" dirty="0"/>
          </a:p>
        </p:txBody>
      </p:sp>
      <p:sp>
        <p:nvSpPr>
          <p:cNvPr id="4" name="Slide Number Placeholder 3"/>
          <p:cNvSpPr>
            <a:spLocks noGrp="1"/>
          </p:cNvSpPr>
          <p:nvPr>
            <p:ph type="sldNum" sz="quarter" idx="5"/>
          </p:nvPr>
        </p:nvSpPr>
        <p:spPr/>
        <p:txBody>
          <a:bodyPr/>
          <a:lstStyle/>
          <a:p>
            <a:fld id="{DDA5EDD5-CDC6-4862-9567-61729FBAEFEC}" type="slidenum">
              <a:rPr lang="en-GB" smtClean="0"/>
              <a:t>7</a:t>
            </a:fld>
            <a:endParaRPr lang="en-GB"/>
          </a:p>
        </p:txBody>
      </p:sp>
    </p:spTree>
    <p:extLst>
      <p:ext uri="{BB962C8B-B14F-4D97-AF65-F5344CB8AC3E}">
        <p14:creationId xmlns:p14="http://schemas.microsoft.com/office/powerpoint/2010/main" val="2827927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sv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 Id="rId9" Type="http://schemas.openxmlformats.org/officeDocument/2006/relationships/image" Target="../media/image11.sv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337590" y="5217581"/>
            <a:ext cx="11428543" cy="30955"/>
          </a:xfrm>
          <a:prstGeom prst="line">
            <a:avLst/>
          </a:prstGeom>
          <a:ln w="66675" cap="flat">
            <a:solidFill>
              <a:srgbClr val="6C8793"/>
            </a:solidFill>
            <a:prstDash val="solid"/>
            <a:headEnd type="none" w="sm" len="sm"/>
            <a:tailEnd type="none" w="sm" len="sm"/>
          </a:ln>
        </p:spPr>
      </p:sp>
      <p:sp>
        <p:nvSpPr>
          <p:cNvPr id="3" name="Freeform 3"/>
          <p:cNvSpPr/>
          <p:nvPr/>
        </p:nvSpPr>
        <p:spPr>
          <a:xfrm>
            <a:off x="13636758" y="0"/>
            <a:ext cx="4930614" cy="5217581"/>
          </a:xfrm>
          <a:custGeom>
            <a:avLst/>
            <a:gdLst/>
            <a:ahLst/>
            <a:cxnLst/>
            <a:rect l="l" t="t" r="r" b="b"/>
            <a:pathLst>
              <a:path w="4930614" h="5217581">
                <a:moveTo>
                  <a:pt x="0" y="0"/>
                </a:moveTo>
                <a:lnTo>
                  <a:pt x="4930614" y="0"/>
                </a:lnTo>
                <a:lnTo>
                  <a:pt x="4930614" y="5217581"/>
                </a:lnTo>
                <a:lnTo>
                  <a:pt x="0" y="5217581"/>
                </a:lnTo>
                <a:lnTo>
                  <a:pt x="0" y="0"/>
                </a:lnTo>
                <a:close/>
              </a:path>
            </a:pathLst>
          </a:custGeom>
          <a:blipFill>
            <a:blip r:embed="rId2"/>
            <a:stretch>
              <a:fillRect/>
            </a:stretch>
          </a:blipFill>
        </p:spPr>
      </p:sp>
      <p:sp>
        <p:nvSpPr>
          <p:cNvPr id="4" name="Freeform 4"/>
          <p:cNvSpPr/>
          <p:nvPr/>
        </p:nvSpPr>
        <p:spPr>
          <a:xfrm>
            <a:off x="1028700" y="326432"/>
            <a:ext cx="5718812" cy="1200950"/>
          </a:xfrm>
          <a:custGeom>
            <a:avLst/>
            <a:gdLst/>
            <a:ahLst/>
            <a:cxnLst/>
            <a:rect l="l" t="t" r="r" b="b"/>
            <a:pathLst>
              <a:path w="5718812" h="1200950">
                <a:moveTo>
                  <a:pt x="0" y="0"/>
                </a:moveTo>
                <a:lnTo>
                  <a:pt x="5718812" y="0"/>
                </a:lnTo>
                <a:lnTo>
                  <a:pt x="5718812" y="1200950"/>
                </a:lnTo>
                <a:lnTo>
                  <a:pt x="0" y="120095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5" name="TextBox 5"/>
          <p:cNvSpPr txBox="1"/>
          <p:nvPr/>
        </p:nvSpPr>
        <p:spPr>
          <a:xfrm>
            <a:off x="1190536" y="1965532"/>
            <a:ext cx="16002177" cy="2703294"/>
          </a:xfrm>
          <a:prstGeom prst="rect">
            <a:avLst/>
          </a:prstGeom>
        </p:spPr>
        <p:txBody>
          <a:bodyPr lIns="0" tIns="0" rIns="0" bIns="0" rtlCol="0" anchor="t">
            <a:spAutoFit/>
          </a:bodyPr>
          <a:lstStyle/>
          <a:p>
            <a:pPr algn="l">
              <a:lnSpc>
                <a:spcPts val="22149"/>
              </a:lnSpc>
            </a:pPr>
            <a:r>
              <a:rPr lang="en-US" sz="15821" b="1">
                <a:solidFill>
                  <a:srgbClr val="6C8793"/>
                </a:solidFill>
                <a:latin typeface="Montserrat Bold"/>
                <a:ea typeface="Montserrat Bold"/>
                <a:cs typeface="Montserrat Bold"/>
                <a:sym typeface="Montserrat Bold"/>
              </a:rPr>
              <a:t>Pitch Deck</a:t>
            </a:r>
          </a:p>
        </p:txBody>
      </p:sp>
      <p:sp>
        <p:nvSpPr>
          <p:cNvPr id="6" name="TextBox 6"/>
          <p:cNvSpPr txBox="1"/>
          <p:nvPr/>
        </p:nvSpPr>
        <p:spPr>
          <a:xfrm>
            <a:off x="4009989" y="8522279"/>
            <a:ext cx="1506152" cy="264160"/>
          </a:xfrm>
          <a:prstGeom prst="rect">
            <a:avLst/>
          </a:prstGeom>
        </p:spPr>
        <p:txBody>
          <a:bodyPr lIns="0" tIns="0" rIns="0" bIns="0" rtlCol="0" anchor="t">
            <a:spAutoFit/>
          </a:bodyPr>
          <a:lstStyle/>
          <a:p>
            <a:pPr algn="l">
              <a:lnSpc>
                <a:spcPts val="2239"/>
              </a:lnSpc>
            </a:pPr>
            <a:r>
              <a:rPr lang="en-US" sz="1599" b="1">
                <a:solidFill>
                  <a:srgbClr val="7C96A8"/>
                </a:solidFill>
                <a:latin typeface="Montserrat Bold"/>
                <a:ea typeface="Montserrat Bold"/>
                <a:cs typeface="Montserrat Bold"/>
                <a:sym typeface="Montserrat Bold"/>
              </a:rPr>
              <a:t>Institution</a:t>
            </a:r>
          </a:p>
        </p:txBody>
      </p:sp>
      <p:sp>
        <p:nvSpPr>
          <p:cNvPr id="7" name="TextBox 7"/>
          <p:cNvSpPr txBox="1"/>
          <p:nvPr/>
        </p:nvSpPr>
        <p:spPr>
          <a:xfrm>
            <a:off x="4009989" y="8850630"/>
            <a:ext cx="2352650" cy="617220"/>
          </a:xfrm>
          <a:prstGeom prst="rect">
            <a:avLst/>
          </a:prstGeom>
        </p:spPr>
        <p:txBody>
          <a:bodyPr lIns="0" tIns="0" rIns="0" bIns="0" rtlCol="0" anchor="t">
            <a:spAutoFit/>
          </a:bodyPr>
          <a:lstStyle/>
          <a:p>
            <a:pPr algn="l">
              <a:lnSpc>
                <a:spcPts val="1679"/>
              </a:lnSpc>
            </a:pPr>
            <a:r>
              <a:rPr lang="en-US" sz="1200" dirty="0">
                <a:solidFill>
                  <a:srgbClr val="7C96A8"/>
                </a:solidFill>
                <a:latin typeface="Montserrat"/>
                <a:ea typeface="Montserrat"/>
                <a:cs typeface="Montserrat"/>
                <a:sym typeface="Montserrat"/>
              </a:rPr>
              <a:t>Lead Applicant </a:t>
            </a:r>
            <a:r>
              <a:rPr lang="en-US" sz="1200" dirty="0" err="1">
                <a:solidFill>
                  <a:srgbClr val="7C96A8"/>
                </a:solidFill>
                <a:latin typeface="Montserrat"/>
                <a:ea typeface="Montserrat"/>
                <a:cs typeface="Montserrat"/>
                <a:sym typeface="Montserrat"/>
              </a:rPr>
              <a:t>Organisation</a:t>
            </a:r>
            <a:endParaRPr lang="en-US" sz="1200" dirty="0">
              <a:solidFill>
                <a:srgbClr val="7C96A8"/>
              </a:solidFill>
              <a:latin typeface="Montserrat"/>
              <a:ea typeface="Montserrat"/>
              <a:cs typeface="Montserrat"/>
              <a:sym typeface="Montserrat"/>
            </a:endParaRPr>
          </a:p>
          <a:p>
            <a:pPr algn="l">
              <a:lnSpc>
                <a:spcPts val="1679"/>
              </a:lnSpc>
            </a:pPr>
            <a:r>
              <a:rPr lang="en-US" sz="1200" dirty="0">
                <a:solidFill>
                  <a:srgbClr val="7C96A8"/>
                </a:solidFill>
                <a:latin typeface="Montserrat"/>
                <a:ea typeface="Montserrat"/>
                <a:cs typeface="Montserrat"/>
                <a:sym typeface="Montserrat"/>
              </a:rPr>
              <a:t>City</a:t>
            </a:r>
          </a:p>
          <a:p>
            <a:pPr algn="l">
              <a:lnSpc>
                <a:spcPts val="1679"/>
              </a:lnSpc>
              <a:spcBef>
                <a:spcPct val="0"/>
              </a:spcBef>
            </a:pPr>
            <a:r>
              <a:rPr lang="en-US" sz="1200" dirty="0">
                <a:solidFill>
                  <a:srgbClr val="7C96A8"/>
                </a:solidFill>
                <a:latin typeface="Montserrat"/>
                <a:ea typeface="Montserrat"/>
                <a:cs typeface="Montserrat"/>
                <a:sym typeface="Montserrat"/>
              </a:rPr>
              <a:t>Country</a:t>
            </a:r>
          </a:p>
        </p:txBody>
      </p:sp>
      <p:sp>
        <p:nvSpPr>
          <p:cNvPr id="8" name="TextBox 8"/>
          <p:cNvSpPr txBox="1"/>
          <p:nvPr/>
        </p:nvSpPr>
        <p:spPr>
          <a:xfrm>
            <a:off x="7278960" y="8522279"/>
            <a:ext cx="3730080" cy="280670"/>
          </a:xfrm>
          <a:prstGeom prst="rect">
            <a:avLst/>
          </a:prstGeom>
        </p:spPr>
        <p:txBody>
          <a:bodyPr lIns="0" tIns="0" rIns="0" bIns="0" rtlCol="0" anchor="t">
            <a:spAutoFit/>
          </a:bodyPr>
          <a:lstStyle/>
          <a:p>
            <a:pPr algn="l">
              <a:lnSpc>
                <a:spcPts val="2380"/>
              </a:lnSpc>
            </a:pPr>
            <a:r>
              <a:rPr lang="en-US" sz="1700">
                <a:solidFill>
                  <a:srgbClr val="7C96A8"/>
                </a:solidFill>
                <a:latin typeface="Montserrat Classic"/>
                <a:ea typeface="Montserrat Classic"/>
                <a:cs typeface="Montserrat Classic"/>
                <a:sym typeface="Montserrat Classic"/>
              </a:rPr>
              <a:t>Date</a:t>
            </a:r>
          </a:p>
        </p:txBody>
      </p:sp>
      <p:sp>
        <p:nvSpPr>
          <p:cNvPr id="9" name="TextBox 9"/>
          <p:cNvSpPr txBox="1"/>
          <p:nvPr/>
        </p:nvSpPr>
        <p:spPr>
          <a:xfrm>
            <a:off x="1281428" y="5964356"/>
            <a:ext cx="12114058" cy="1002666"/>
          </a:xfrm>
          <a:prstGeom prst="rect">
            <a:avLst/>
          </a:prstGeom>
        </p:spPr>
        <p:txBody>
          <a:bodyPr lIns="0" tIns="0" rIns="0" bIns="0" rtlCol="0" anchor="t">
            <a:spAutoFit/>
          </a:bodyPr>
          <a:lstStyle/>
          <a:p>
            <a:pPr algn="l">
              <a:lnSpc>
                <a:spcPts val="4059"/>
              </a:lnSpc>
            </a:pPr>
            <a:r>
              <a:rPr lang="en-US" sz="2899" b="1" dirty="0">
                <a:solidFill>
                  <a:srgbClr val="4E4933"/>
                </a:solidFill>
                <a:latin typeface="Montserrat Bold"/>
                <a:ea typeface="Montserrat Bold"/>
                <a:cs typeface="Montserrat Bold"/>
                <a:sym typeface="Montserrat Bold"/>
              </a:rPr>
              <a:t>Interreg CENTRAL EUROPE Call 3:</a:t>
            </a:r>
          </a:p>
          <a:p>
            <a:pPr algn="l">
              <a:lnSpc>
                <a:spcPts val="4059"/>
              </a:lnSpc>
            </a:pPr>
            <a:r>
              <a:rPr lang="en-US" sz="2899" b="1" dirty="0">
                <a:solidFill>
                  <a:srgbClr val="4E4933"/>
                </a:solidFill>
                <a:latin typeface="Montserrat Bold"/>
                <a:sym typeface="Montserrat Bold"/>
              </a:rPr>
              <a:t>Project ID </a:t>
            </a:r>
            <a:r>
              <a:rPr lang="en-US" sz="2899" b="1" dirty="0">
                <a:solidFill>
                  <a:srgbClr val="4E4933"/>
                </a:solidFill>
                <a:latin typeface="Montserrat Bold"/>
                <a:ea typeface="Montserrat Bold"/>
                <a:cs typeface="Montserrat Bold"/>
                <a:sym typeface="Montserrat Bold"/>
              </a:rPr>
              <a:t>&amp; Acronym</a:t>
            </a:r>
          </a:p>
        </p:txBody>
      </p:sp>
      <p:sp>
        <p:nvSpPr>
          <p:cNvPr id="10" name="TextBox 10"/>
          <p:cNvSpPr txBox="1"/>
          <p:nvPr/>
        </p:nvSpPr>
        <p:spPr>
          <a:xfrm>
            <a:off x="1451370" y="8522279"/>
            <a:ext cx="1506152" cy="264160"/>
          </a:xfrm>
          <a:prstGeom prst="rect">
            <a:avLst/>
          </a:prstGeom>
        </p:spPr>
        <p:txBody>
          <a:bodyPr lIns="0" tIns="0" rIns="0" bIns="0" rtlCol="0" anchor="t">
            <a:spAutoFit/>
          </a:bodyPr>
          <a:lstStyle/>
          <a:p>
            <a:pPr algn="l">
              <a:lnSpc>
                <a:spcPts val="2239"/>
              </a:lnSpc>
            </a:pPr>
            <a:r>
              <a:rPr lang="en-US" sz="1599" b="1">
                <a:solidFill>
                  <a:srgbClr val="7C96A8"/>
                </a:solidFill>
                <a:latin typeface="Montserrat Bold"/>
                <a:ea typeface="Montserrat Bold"/>
                <a:cs typeface="Montserrat Bold"/>
                <a:sym typeface="Montserrat Bold"/>
              </a:rPr>
              <a:t>Name</a:t>
            </a:r>
          </a:p>
        </p:txBody>
      </p:sp>
      <p:sp>
        <p:nvSpPr>
          <p:cNvPr id="11" name="TextBox 11"/>
          <p:cNvSpPr txBox="1"/>
          <p:nvPr/>
        </p:nvSpPr>
        <p:spPr>
          <a:xfrm>
            <a:off x="1451370" y="8850630"/>
            <a:ext cx="2352650" cy="201530"/>
          </a:xfrm>
          <a:prstGeom prst="rect">
            <a:avLst/>
          </a:prstGeom>
        </p:spPr>
        <p:txBody>
          <a:bodyPr lIns="0" tIns="0" rIns="0" bIns="0" rtlCol="0" anchor="t">
            <a:spAutoFit/>
          </a:bodyPr>
          <a:lstStyle/>
          <a:p>
            <a:pPr algn="l">
              <a:lnSpc>
                <a:spcPts val="1679"/>
              </a:lnSpc>
            </a:pPr>
            <a:r>
              <a:rPr lang="en-US" sz="1200" dirty="0">
                <a:solidFill>
                  <a:srgbClr val="7C96A8"/>
                </a:solidFill>
                <a:latin typeface="Montserrat"/>
                <a:ea typeface="Montserrat"/>
                <a:cs typeface="Montserrat"/>
                <a:sym typeface="Montserrat"/>
              </a:rPr>
              <a:t>Name</a:t>
            </a:r>
          </a:p>
        </p:txBody>
      </p:sp>
      <p:sp>
        <p:nvSpPr>
          <p:cNvPr id="12" name="TextBox 12"/>
          <p:cNvSpPr txBox="1"/>
          <p:nvPr/>
        </p:nvSpPr>
        <p:spPr>
          <a:xfrm>
            <a:off x="7278960" y="8850630"/>
            <a:ext cx="2352650" cy="198120"/>
          </a:xfrm>
          <a:prstGeom prst="rect">
            <a:avLst/>
          </a:prstGeom>
        </p:spPr>
        <p:txBody>
          <a:bodyPr lIns="0" tIns="0" rIns="0" bIns="0" rtlCol="0" anchor="t">
            <a:spAutoFit/>
          </a:bodyPr>
          <a:lstStyle/>
          <a:p>
            <a:pPr algn="l">
              <a:lnSpc>
                <a:spcPts val="1679"/>
              </a:lnSpc>
              <a:spcBef>
                <a:spcPct val="0"/>
              </a:spcBef>
            </a:pPr>
            <a:r>
              <a:rPr lang="en-US" sz="1200" dirty="0">
                <a:solidFill>
                  <a:srgbClr val="7C96A8"/>
                </a:solidFill>
                <a:latin typeface="Montserrat"/>
                <a:ea typeface="Montserrat"/>
                <a:cs typeface="Montserrat"/>
                <a:sym typeface="Montserrat"/>
              </a:rPr>
              <a:t>Date of Hearing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258911" y="1233669"/>
            <a:ext cx="6263321" cy="8024631"/>
          </a:xfrm>
          <a:custGeom>
            <a:avLst/>
            <a:gdLst/>
            <a:ahLst/>
            <a:cxnLst/>
            <a:rect l="l" t="t" r="r" b="b"/>
            <a:pathLst>
              <a:path w="6263321" h="8024631">
                <a:moveTo>
                  <a:pt x="0" y="0"/>
                </a:moveTo>
                <a:lnTo>
                  <a:pt x="6263321" y="0"/>
                </a:lnTo>
                <a:lnTo>
                  <a:pt x="6263321" y="8024631"/>
                </a:lnTo>
                <a:lnTo>
                  <a:pt x="0" y="8024631"/>
                </a:lnTo>
                <a:lnTo>
                  <a:pt x="0" y="0"/>
                </a:lnTo>
                <a:close/>
              </a:path>
            </a:pathLst>
          </a:custGeom>
          <a:blipFill>
            <a:blip r:embed="rId3"/>
            <a:stretch>
              <a:fillRect l="-63468" r="-9667"/>
            </a:stretch>
          </a:blipFill>
        </p:spPr>
      </p:sp>
      <p:sp>
        <p:nvSpPr>
          <p:cNvPr id="3" name="TextBox 3"/>
          <p:cNvSpPr txBox="1"/>
          <p:nvPr/>
        </p:nvSpPr>
        <p:spPr>
          <a:xfrm>
            <a:off x="8845934" y="4468172"/>
            <a:ext cx="8413366" cy="5513689"/>
          </a:xfrm>
          <a:prstGeom prst="rect">
            <a:avLst/>
          </a:prstGeom>
        </p:spPr>
        <p:txBody>
          <a:bodyPr lIns="0" tIns="0" rIns="0" bIns="0" rtlCol="0" anchor="t">
            <a:spAutoFit/>
          </a:bodyPr>
          <a:lstStyle/>
          <a:p>
            <a:pPr algn="just">
              <a:lnSpc>
                <a:spcPts val="2664"/>
              </a:lnSpc>
            </a:pPr>
            <a:r>
              <a:rPr lang="en-US" sz="1903" dirty="0">
                <a:solidFill>
                  <a:srgbClr val="6C8793"/>
                </a:solidFill>
                <a:latin typeface="Montserrat"/>
                <a:ea typeface="Montserrat"/>
                <a:cs typeface="Montserrat"/>
                <a:sym typeface="Montserrat"/>
              </a:rPr>
              <a:t>In the online Interreg CENTRAL EUROPE hearings for the third call, lead applicants of shortlisted proposals will have the chance to pitch their submitted project proposals. </a:t>
            </a:r>
          </a:p>
          <a:p>
            <a:pPr algn="just">
              <a:lnSpc>
                <a:spcPts val="2664"/>
              </a:lnSpc>
            </a:pPr>
            <a:endParaRPr lang="en-US" sz="1903" dirty="0">
              <a:solidFill>
                <a:srgbClr val="6C8793"/>
              </a:solidFill>
              <a:latin typeface="Montserrat"/>
              <a:ea typeface="Montserrat"/>
              <a:cs typeface="Montserrat"/>
              <a:sym typeface="Montserrat"/>
            </a:endParaRPr>
          </a:p>
          <a:p>
            <a:pPr algn="just">
              <a:lnSpc>
                <a:spcPts val="2664"/>
              </a:lnSpc>
            </a:pPr>
            <a:r>
              <a:rPr lang="en-US" sz="1903" dirty="0">
                <a:solidFill>
                  <a:srgbClr val="6C8793"/>
                </a:solidFill>
                <a:latin typeface="Montserrat"/>
                <a:ea typeface="Montserrat"/>
                <a:cs typeface="Montserrat"/>
                <a:sym typeface="Montserrat"/>
              </a:rPr>
              <a:t>To make the most of this opportunity, follow the guidance provided on each of the following slides. Keep text limited and think about visualisations. Rather use short bullet points and phrases that will simultaneously serve you as speaking points in the hearing.</a:t>
            </a:r>
          </a:p>
          <a:p>
            <a:pPr algn="just">
              <a:lnSpc>
                <a:spcPts val="2664"/>
              </a:lnSpc>
            </a:pPr>
            <a:endParaRPr lang="en-US" sz="1903" dirty="0">
              <a:solidFill>
                <a:srgbClr val="6C8793"/>
              </a:solidFill>
              <a:latin typeface="Montserrat"/>
              <a:ea typeface="Montserrat"/>
              <a:cs typeface="Montserrat"/>
              <a:sym typeface="Montserrat"/>
            </a:endParaRPr>
          </a:p>
          <a:p>
            <a:pPr algn="just">
              <a:lnSpc>
                <a:spcPts val="2664"/>
              </a:lnSpc>
            </a:pPr>
            <a:r>
              <a:rPr lang="en-US" sz="1903" dirty="0">
                <a:solidFill>
                  <a:srgbClr val="6C8793"/>
                </a:solidFill>
                <a:latin typeface="Montserrat"/>
                <a:ea typeface="Montserrat"/>
                <a:cs typeface="Montserrat"/>
                <a:sym typeface="Montserrat"/>
              </a:rPr>
              <a:t>Please do not change the structure of this pitch deck template. There are four slides and you will have 10 minutes to gain the interest of hearing participants and inform them about your proposal.</a:t>
            </a:r>
          </a:p>
          <a:p>
            <a:pPr algn="just">
              <a:lnSpc>
                <a:spcPts val="2664"/>
              </a:lnSpc>
            </a:pPr>
            <a:endParaRPr lang="en-US" sz="1903" dirty="0">
              <a:solidFill>
                <a:srgbClr val="6C8793"/>
              </a:solidFill>
              <a:latin typeface="Montserrat"/>
              <a:ea typeface="Montserrat"/>
              <a:cs typeface="Montserrat"/>
              <a:sym typeface="Montserrat"/>
            </a:endParaRPr>
          </a:p>
          <a:p>
            <a:pPr algn="just">
              <a:lnSpc>
                <a:spcPts val="2664"/>
              </a:lnSpc>
            </a:pPr>
            <a:r>
              <a:rPr lang="en-US" sz="1903" b="1" dirty="0">
                <a:solidFill>
                  <a:srgbClr val="6C8793"/>
                </a:solidFill>
                <a:latin typeface="Montserrat"/>
                <a:sym typeface="Montserrat"/>
              </a:rPr>
              <a:t>PLEASE NOTE THAT ONLY PROJECTS INVITED TO HEARINGS NEED TO FILL IN THE TEMPLATE (this document </a:t>
            </a:r>
            <a:r>
              <a:rPr lang="en-US" sz="1903" b="1" u="sng" dirty="0">
                <a:solidFill>
                  <a:srgbClr val="6C8793"/>
                </a:solidFill>
                <a:latin typeface="Montserrat"/>
                <a:sym typeface="Montserrat"/>
              </a:rPr>
              <a:t>is not</a:t>
            </a:r>
            <a:r>
              <a:rPr lang="en-US" sz="1903" b="1" dirty="0">
                <a:solidFill>
                  <a:srgbClr val="6C8793"/>
                </a:solidFill>
                <a:latin typeface="Montserrat"/>
                <a:sym typeface="Montserrat"/>
              </a:rPr>
              <a:t> to be submitted with the application form)</a:t>
            </a:r>
          </a:p>
        </p:txBody>
      </p:sp>
      <p:sp>
        <p:nvSpPr>
          <p:cNvPr id="4" name="TextBox 4"/>
          <p:cNvSpPr txBox="1"/>
          <p:nvPr/>
        </p:nvSpPr>
        <p:spPr>
          <a:xfrm>
            <a:off x="8845934" y="1169599"/>
            <a:ext cx="8413366" cy="2788137"/>
          </a:xfrm>
          <a:prstGeom prst="rect">
            <a:avLst/>
          </a:prstGeom>
        </p:spPr>
        <p:txBody>
          <a:bodyPr lIns="0" tIns="0" rIns="0" bIns="0" rtlCol="0" anchor="t">
            <a:spAutoFit/>
          </a:bodyPr>
          <a:lstStyle/>
          <a:p>
            <a:pPr algn="l">
              <a:lnSpc>
                <a:spcPts val="10951"/>
              </a:lnSpc>
            </a:pPr>
            <a:r>
              <a:rPr lang="en-US" sz="9360" b="1" dirty="0">
                <a:solidFill>
                  <a:srgbClr val="6C8793"/>
                </a:solidFill>
                <a:latin typeface="Montserrat Bold"/>
                <a:ea typeface="Montserrat Bold"/>
                <a:cs typeface="Montserrat Bold"/>
                <a:sym typeface="Montserrat Bold"/>
              </a:rPr>
              <a:t>About your pitch</a:t>
            </a:r>
          </a:p>
        </p:txBody>
      </p:sp>
      <p:sp>
        <p:nvSpPr>
          <p:cNvPr id="5" name="AutoShape 5"/>
          <p:cNvSpPr/>
          <p:nvPr/>
        </p:nvSpPr>
        <p:spPr>
          <a:xfrm>
            <a:off x="11850061" y="633531"/>
            <a:ext cx="6437939" cy="0"/>
          </a:xfrm>
          <a:prstGeom prst="line">
            <a:avLst/>
          </a:prstGeom>
          <a:ln w="28575" cap="flat">
            <a:solidFill>
              <a:srgbClr val="6C8793"/>
            </a:solidFill>
            <a:prstDash val="solid"/>
            <a:headEnd type="none" w="sm" len="sm"/>
            <a:tailEnd type="none" w="sm" len="sm"/>
          </a:ln>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3"/>
          <p:cNvSpPr txBox="1"/>
          <p:nvPr/>
        </p:nvSpPr>
        <p:spPr>
          <a:xfrm>
            <a:off x="1447800" y="4468172"/>
            <a:ext cx="15811500" cy="4426853"/>
          </a:xfrm>
          <a:prstGeom prst="rect">
            <a:avLst/>
          </a:prstGeom>
        </p:spPr>
        <p:txBody>
          <a:bodyPr wrap="square" lIns="0" tIns="0" rIns="0" bIns="0" rtlCol="0" anchor="t">
            <a:spAutoFit/>
          </a:bodyPr>
          <a:lstStyle/>
          <a:p>
            <a:pPr algn="just">
              <a:lnSpc>
                <a:spcPts val="2664"/>
              </a:lnSpc>
            </a:pPr>
            <a:r>
              <a:rPr lang="en-US" sz="2000" dirty="0">
                <a:solidFill>
                  <a:srgbClr val="6C8793"/>
                </a:solidFill>
                <a:latin typeface="Montserrat"/>
                <a:ea typeface="Montserrat"/>
                <a:cs typeface="Montserrat"/>
                <a:sym typeface="Montserrat"/>
              </a:rPr>
              <a:t>During the online Interreg CENTRAL EUROPE hearings, presenters may be asked to provide additional details based on the outcomes of the desk assessment. Below is a non-exhaustive list of possible questions:</a:t>
            </a:r>
          </a:p>
          <a:p>
            <a:pPr algn="just">
              <a:lnSpc>
                <a:spcPts val="2664"/>
              </a:lnSpc>
            </a:pPr>
            <a:endParaRPr lang="en-US" sz="1903" dirty="0">
              <a:solidFill>
                <a:srgbClr val="6C8793"/>
              </a:solidFill>
              <a:latin typeface="Montserrat"/>
              <a:ea typeface="Montserrat"/>
              <a:cs typeface="Montserrat"/>
              <a:sym typeface="Montserrat"/>
            </a:endParaRPr>
          </a:p>
          <a:p>
            <a:pPr marL="342900" marR="0" lvl="0" indent="-342900" algn="just">
              <a:lnSpc>
                <a:spcPct val="115000"/>
              </a:lnSpc>
              <a:spcBef>
                <a:spcPts val="300"/>
              </a:spcBef>
              <a:spcAft>
                <a:spcPts val="0"/>
              </a:spcAft>
              <a:buClr>
                <a:schemeClr val="bg1">
                  <a:lumMod val="65000"/>
                </a:schemeClr>
              </a:buClr>
              <a:buFont typeface="Wingdings" panose="05000000000000000000" pitchFamily="2" charset="2"/>
              <a:buChar char=""/>
            </a:pPr>
            <a:r>
              <a:rPr lang="en-GB" sz="2000" dirty="0">
                <a:solidFill>
                  <a:schemeClr val="bg1">
                    <a:lumMod val="50000"/>
                  </a:schemeClr>
                </a:solidFill>
                <a:latin typeface="Montserrat"/>
              </a:rPr>
              <a:t>Could you please better explain what is new about the solution(s) to be pioneered in the targeted areas?</a:t>
            </a:r>
          </a:p>
          <a:p>
            <a:pPr marL="342900" marR="0" lvl="0" indent="-342900" algn="just">
              <a:lnSpc>
                <a:spcPct val="115000"/>
              </a:lnSpc>
              <a:spcBef>
                <a:spcPts val="300"/>
              </a:spcBef>
              <a:spcAft>
                <a:spcPts val="0"/>
              </a:spcAft>
              <a:buClr>
                <a:schemeClr val="bg1">
                  <a:lumMod val="65000"/>
                </a:schemeClr>
              </a:buClr>
              <a:buFont typeface="Wingdings" panose="05000000000000000000" pitchFamily="2" charset="2"/>
              <a:buChar char=""/>
            </a:pPr>
            <a:r>
              <a:rPr lang="en-GB" sz="2000" dirty="0">
                <a:solidFill>
                  <a:schemeClr val="bg1">
                    <a:lumMod val="50000"/>
                  </a:schemeClr>
                </a:solidFill>
                <a:latin typeface="Montserrat"/>
              </a:rPr>
              <a:t>Could you please better describe the pilot actions in the targeted peripheral or lagging areas? </a:t>
            </a:r>
          </a:p>
          <a:p>
            <a:pPr marL="342900" marR="0" lvl="0" indent="-342900" algn="just">
              <a:lnSpc>
                <a:spcPct val="115000"/>
              </a:lnSpc>
              <a:spcBef>
                <a:spcPts val="300"/>
              </a:spcBef>
              <a:spcAft>
                <a:spcPts val="0"/>
              </a:spcAft>
              <a:buClr>
                <a:schemeClr val="bg1">
                  <a:lumMod val="65000"/>
                </a:schemeClr>
              </a:buClr>
              <a:buFont typeface="Wingdings" panose="05000000000000000000" pitchFamily="2" charset="2"/>
              <a:buChar char=""/>
            </a:pPr>
            <a:r>
              <a:rPr lang="en-GB" sz="2000" dirty="0">
                <a:solidFill>
                  <a:schemeClr val="bg1">
                    <a:lumMod val="50000"/>
                  </a:schemeClr>
                </a:solidFill>
                <a:latin typeface="Montserrat"/>
              </a:rPr>
              <a:t>Could you please describe more in detail how you will you approach the relevant local and/or regional stakeholders and in which way will they be actively involved in the pilot actions? </a:t>
            </a:r>
          </a:p>
          <a:p>
            <a:pPr marL="342900" marR="0" lvl="0" indent="-342900" algn="just">
              <a:lnSpc>
                <a:spcPct val="115000"/>
              </a:lnSpc>
              <a:spcBef>
                <a:spcPts val="300"/>
              </a:spcBef>
              <a:spcAft>
                <a:spcPts val="0"/>
              </a:spcAft>
              <a:buClr>
                <a:schemeClr val="bg1">
                  <a:lumMod val="65000"/>
                </a:schemeClr>
              </a:buClr>
              <a:buFont typeface="Wingdings" panose="05000000000000000000" pitchFamily="2" charset="2"/>
              <a:buChar char=""/>
            </a:pPr>
            <a:r>
              <a:rPr lang="en-GB" sz="2000" dirty="0">
                <a:solidFill>
                  <a:schemeClr val="bg1">
                    <a:lumMod val="50000"/>
                  </a:schemeClr>
                </a:solidFill>
                <a:latin typeface="Montserrat"/>
              </a:rPr>
              <a:t>Could you please be more specific on how you will ensure that the developed outputs will be taken up by the relevant stakeholders?</a:t>
            </a:r>
          </a:p>
          <a:p>
            <a:pPr marL="342900" marR="0" lvl="0" indent="-342900" algn="just">
              <a:lnSpc>
                <a:spcPct val="115000"/>
              </a:lnSpc>
              <a:spcBef>
                <a:spcPts val="300"/>
              </a:spcBef>
              <a:spcAft>
                <a:spcPts val="0"/>
              </a:spcAft>
              <a:buClr>
                <a:schemeClr val="bg1">
                  <a:lumMod val="65000"/>
                </a:schemeClr>
              </a:buClr>
              <a:buFont typeface="Wingdings" panose="05000000000000000000" pitchFamily="2" charset="2"/>
              <a:buChar char=""/>
            </a:pPr>
            <a:r>
              <a:rPr lang="en-GB" sz="2000" dirty="0">
                <a:solidFill>
                  <a:schemeClr val="bg1">
                    <a:lumMod val="50000"/>
                  </a:schemeClr>
                </a:solidFill>
                <a:latin typeface="Montserrat"/>
              </a:rPr>
              <a:t>Could you please better explain how you will ensure that the project has a long-lasting effect in the targeted areas?</a:t>
            </a:r>
          </a:p>
          <a:p>
            <a:pPr marL="342900" marR="0" lvl="0" indent="-342900" algn="just">
              <a:lnSpc>
                <a:spcPct val="115000"/>
              </a:lnSpc>
              <a:spcBef>
                <a:spcPts val="300"/>
              </a:spcBef>
              <a:spcAft>
                <a:spcPts val="0"/>
              </a:spcAft>
              <a:buClr>
                <a:schemeClr val="bg1">
                  <a:lumMod val="65000"/>
                </a:schemeClr>
              </a:buClr>
              <a:buFont typeface="Wingdings" panose="05000000000000000000" pitchFamily="2" charset="2"/>
              <a:buChar char=""/>
            </a:pPr>
            <a:r>
              <a:rPr lang="en-GB" sz="2000" dirty="0">
                <a:solidFill>
                  <a:schemeClr val="bg1">
                    <a:lumMod val="50000"/>
                  </a:schemeClr>
                </a:solidFill>
                <a:latin typeface="Montserrat"/>
              </a:rPr>
              <a:t>Could you please better specify the competences of partners for implementing the planned activities in the targeted areas?</a:t>
            </a:r>
            <a:endParaRPr lang="en-US" sz="2000" dirty="0">
              <a:solidFill>
                <a:schemeClr val="bg1">
                  <a:lumMod val="50000"/>
                </a:schemeClr>
              </a:solidFill>
              <a:latin typeface="Montserrat"/>
              <a:sym typeface="Montserrat"/>
            </a:endParaRPr>
          </a:p>
        </p:txBody>
      </p:sp>
      <p:sp>
        <p:nvSpPr>
          <p:cNvPr id="4" name="TextBox 4"/>
          <p:cNvSpPr txBox="1"/>
          <p:nvPr/>
        </p:nvSpPr>
        <p:spPr>
          <a:xfrm>
            <a:off x="1447800" y="1409700"/>
            <a:ext cx="9061066" cy="2821285"/>
          </a:xfrm>
          <a:prstGeom prst="rect">
            <a:avLst/>
          </a:prstGeom>
        </p:spPr>
        <p:txBody>
          <a:bodyPr wrap="square" lIns="0" tIns="0" rIns="0" bIns="0" rtlCol="0" anchor="t">
            <a:spAutoFit/>
          </a:bodyPr>
          <a:lstStyle/>
          <a:p>
            <a:pPr algn="l">
              <a:lnSpc>
                <a:spcPts val="10951"/>
              </a:lnSpc>
            </a:pPr>
            <a:r>
              <a:rPr lang="en-US" sz="9360" b="1" dirty="0">
                <a:solidFill>
                  <a:srgbClr val="6C8793"/>
                </a:solidFill>
                <a:latin typeface="Montserrat Bold"/>
                <a:ea typeface="Montserrat Bold"/>
                <a:cs typeface="Montserrat Bold"/>
                <a:sym typeface="Montserrat Bold"/>
              </a:rPr>
              <a:t>What will you be asked?</a:t>
            </a:r>
          </a:p>
        </p:txBody>
      </p:sp>
      <p:sp>
        <p:nvSpPr>
          <p:cNvPr id="5" name="AutoShape 5"/>
          <p:cNvSpPr/>
          <p:nvPr/>
        </p:nvSpPr>
        <p:spPr>
          <a:xfrm>
            <a:off x="0" y="876300"/>
            <a:ext cx="6437939" cy="0"/>
          </a:xfrm>
          <a:prstGeom prst="line">
            <a:avLst/>
          </a:prstGeom>
          <a:ln w="28575" cap="flat">
            <a:solidFill>
              <a:srgbClr val="6C8793"/>
            </a:solidFill>
            <a:prstDash val="solid"/>
            <a:headEnd type="none" w="sm" len="sm"/>
            <a:tailEnd type="none" w="sm" len="sm"/>
          </a:ln>
        </p:spPr>
      </p:sp>
      <p:sp>
        <p:nvSpPr>
          <p:cNvPr id="6" name="Freeform 2">
            <a:extLst>
              <a:ext uri="{FF2B5EF4-FFF2-40B4-BE49-F238E27FC236}">
                <a16:creationId xmlns:a16="http://schemas.microsoft.com/office/drawing/2014/main" id="{64EB32FD-8F99-4CA6-84C7-63F2169A286D}"/>
              </a:ext>
            </a:extLst>
          </p:cNvPr>
          <p:cNvSpPr/>
          <p:nvPr/>
        </p:nvSpPr>
        <p:spPr>
          <a:xfrm>
            <a:off x="13639800" y="3594"/>
            <a:ext cx="3998889" cy="4889557"/>
          </a:xfrm>
          <a:custGeom>
            <a:avLst/>
            <a:gdLst/>
            <a:ahLst/>
            <a:cxnLst/>
            <a:rect l="l" t="t" r="r" b="b"/>
            <a:pathLst>
              <a:path w="6263321" h="8024631">
                <a:moveTo>
                  <a:pt x="0" y="0"/>
                </a:moveTo>
                <a:lnTo>
                  <a:pt x="6263321" y="0"/>
                </a:lnTo>
                <a:lnTo>
                  <a:pt x="6263321" y="8024631"/>
                </a:lnTo>
                <a:lnTo>
                  <a:pt x="0" y="8024631"/>
                </a:lnTo>
                <a:lnTo>
                  <a:pt x="0" y="0"/>
                </a:lnTo>
                <a:close/>
              </a:path>
            </a:pathLst>
          </a:custGeom>
          <a:blipFill>
            <a:blip r:embed="rId4"/>
            <a:stretch>
              <a:fillRect l="-63468" r="-9667"/>
            </a:stretch>
          </a:blipFill>
        </p:spPr>
      </p:sp>
    </p:spTree>
    <p:extLst>
      <p:ext uri="{BB962C8B-B14F-4D97-AF65-F5344CB8AC3E}">
        <p14:creationId xmlns:p14="http://schemas.microsoft.com/office/powerpoint/2010/main" val="396158803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13239804" y="3685131"/>
            <a:ext cx="4581471" cy="4800600"/>
            <a:chOff x="0" y="0"/>
            <a:chExt cx="812800" cy="812800"/>
          </a:xfrm>
        </p:grpSpPr>
        <p:sp>
          <p:nvSpPr>
            <p:cNvPr id="4" name="Freeform 4"/>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blipFill>
              <a:blip r:embed="rId3"/>
              <a:stretch>
                <a:fillRect l="-50000"/>
              </a:stretch>
            </a:blipFill>
          </p:spPr>
        </p:sp>
      </p:grpSp>
      <p:sp>
        <p:nvSpPr>
          <p:cNvPr id="16" name="TextBox 16"/>
          <p:cNvSpPr txBox="1"/>
          <p:nvPr/>
        </p:nvSpPr>
        <p:spPr>
          <a:xfrm rot="18750130">
            <a:off x="12824151" y="5925900"/>
            <a:ext cx="5449273" cy="319062"/>
          </a:xfrm>
          <a:prstGeom prst="rect">
            <a:avLst/>
          </a:prstGeom>
          <a:solidFill>
            <a:schemeClr val="bg1"/>
          </a:solidFill>
        </p:spPr>
        <p:txBody>
          <a:bodyPr lIns="0" tIns="0" rIns="0" bIns="0" rtlCol="0" anchor="t">
            <a:spAutoFit/>
          </a:bodyPr>
          <a:lstStyle/>
          <a:p>
            <a:pPr algn="ctr">
              <a:lnSpc>
                <a:spcPts val="2803"/>
              </a:lnSpc>
              <a:spcBef>
                <a:spcPct val="0"/>
              </a:spcBef>
            </a:pPr>
            <a:r>
              <a:rPr lang="en-US" sz="2000" dirty="0">
                <a:solidFill>
                  <a:srgbClr val="FF3131"/>
                </a:solidFill>
                <a:latin typeface="Montserrat Classic"/>
                <a:ea typeface="Montserrat Classic"/>
                <a:cs typeface="Montserrat Classic"/>
                <a:sym typeface="Montserrat Classic"/>
              </a:rPr>
              <a:t>!! REPLACE THIS PICTURE BY YOUR OWN !!</a:t>
            </a:r>
          </a:p>
        </p:txBody>
      </p:sp>
      <p:grpSp>
        <p:nvGrpSpPr>
          <p:cNvPr id="18" name="Group 17">
            <a:extLst>
              <a:ext uri="{FF2B5EF4-FFF2-40B4-BE49-F238E27FC236}">
                <a16:creationId xmlns:a16="http://schemas.microsoft.com/office/drawing/2014/main" id="{6F6FCC3E-1E28-4914-823C-E13990AC54BE}"/>
              </a:ext>
            </a:extLst>
          </p:cNvPr>
          <p:cNvGrpSpPr>
            <a:grpSpLocks noChangeAspect="1"/>
          </p:cNvGrpSpPr>
          <p:nvPr/>
        </p:nvGrpSpPr>
        <p:grpSpPr>
          <a:xfrm>
            <a:off x="1343154" y="895350"/>
            <a:ext cx="11572676" cy="6228651"/>
            <a:chOff x="1343154" y="895350"/>
            <a:chExt cx="11572676" cy="6228651"/>
          </a:xfrm>
        </p:grpSpPr>
        <p:sp>
          <p:nvSpPr>
            <p:cNvPr id="2" name="AutoShape 2"/>
            <p:cNvSpPr/>
            <p:nvPr/>
          </p:nvSpPr>
          <p:spPr>
            <a:xfrm>
              <a:off x="1343154" y="2248438"/>
              <a:ext cx="9639291" cy="0"/>
            </a:xfrm>
            <a:prstGeom prst="line">
              <a:avLst/>
            </a:prstGeom>
            <a:ln w="28575" cap="flat">
              <a:solidFill>
                <a:srgbClr val="FFFFFF"/>
              </a:solidFill>
              <a:prstDash val="solid"/>
              <a:headEnd type="none" w="sm" len="sm"/>
              <a:tailEnd type="none" w="sm" len="sm"/>
            </a:ln>
          </p:spPr>
        </p:sp>
        <p:sp>
          <p:nvSpPr>
            <p:cNvPr id="5" name="Freeform 5"/>
            <p:cNvSpPr/>
            <p:nvPr/>
          </p:nvSpPr>
          <p:spPr>
            <a:xfrm>
              <a:off x="5372172" y="3733497"/>
              <a:ext cx="502822" cy="732709"/>
            </a:xfrm>
            <a:custGeom>
              <a:avLst/>
              <a:gdLst/>
              <a:ahLst/>
              <a:cxnLst/>
              <a:rect l="l" t="t" r="r" b="b"/>
              <a:pathLst>
                <a:path w="502822" h="732709">
                  <a:moveTo>
                    <a:pt x="0" y="0"/>
                  </a:moveTo>
                  <a:lnTo>
                    <a:pt x="502821" y="0"/>
                  </a:lnTo>
                  <a:lnTo>
                    <a:pt x="502821" y="732710"/>
                  </a:lnTo>
                  <a:lnTo>
                    <a:pt x="0" y="73271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6" name="Freeform 6"/>
            <p:cNvSpPr/>
            <p:nvPr/>
          </p:nvSpPr>
          <p:spPr>
            <a:xfrm>
              <a:off x="1553291" y="3695700"/>
              <a:ext cx="732709" cy="732709"/>
            </a:xfrm>
            <a:custGeom>
              <a:avLst/>
              <a:gdLst/>
              <a:ahLst/>
              <a:cxnLst/>
              <a:rect l="l" t="t" r="r" b="b"/>
              <a:pathLst>
                <a:path w="732709" h="732709">
                  <a:moveTo>
                    <a:pt x="0" y="0"/>
                  </a:moveTo>
                  <a:lnTo>
                    <a:pt x="732709" y="0"/>
                  </a:lnTo>
                  <a:lnTo>
                    <a:pt x="732709" y="732709"/>
                  </a:lnTo>
                  <a:lnTo>
                    <a:pt x="0" y="7327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7" name="Freeform 7"/>
            <p:cNvSpPr/>
            <p:nvPr/>
          </p:nvSpPr>
          <p:spPr>
            <a:xfrm>
              <a:off x="9394727" y="3733497"/>
              <a:ext cx="881816" cy="732709"/>
            </a:xfrm>
            <a:custGeom>
              <a:avLst/>
              <a:gdLst/>
              <a:ahLst/>
              <a:cxnLst/>
              <a:rect l="l" t="t" r="r" b="b"/>
              <a:pathLst>
                <a:path w="881816" h="732709">
                  <a:moveTo>
                    <a:pt x="0" y="0"/>
                  </a:moveTo>
                  <a:lnTo>
                    <a:pt x="881816" y="0"/>
                  </a:lnTo>
                  <a:lnTo>
                    <a:pt x="881816" y="732710"/>
                  </a:lnTo>
                  <a:lnTo>
                    <a:pt x="0" y="73271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8" name="TextBox 8"/>
            <p:cNvSpPr txBox="1"/>
            <p:nvPr/>
          </p:nvSpPr>
          <p:spPr>
            <a:xfrm>
              <a:off x="1343154" y="895350"/>
              <a:ext cx="9822065" cy="1193800"/>
            </a:xfrm>
            <a:prstGeom prst="rect">
              <a:avLst/>
            </a:prstGeom>
          </p:spPr>
          <p:txBody>
            <a:bodyPr lIns="0" tIns="0" rIns="0" bIns="0" rtlCol="0" anchor="t">
              <a:spAutoFit/>
            </a:bodyPr>
            <a:lstStyle/>
            <a:p>
              <a:pPr algn="l">
                <a:lnSpc>
                  <a:spcPts val="9799"/>
                </a:lnSpc>
              </a:pPr>
              <a:r>
                <a:rPr lang="en-US" sz="6999" b="1" dirty="0">
                  <a:solidFill>
                    <a:srgbClr val="6C8793"/>
                  </a:solidFill>
                  <a:latin typeface="Montserrat Bold"/>
                  <a:ea typeface="Montserrat Bold"/>
                  <a:cs typeface="Montserrat Bold"/>
                  <a:sym typeface="Montserrat Bold"/>
                </a:rPr>
                <a:t>Territorial challenge</a:t>
              </a:r>
            </a:p>
          </p:txBody>
        </p:sp>
        <p:sp>
          <p:nvSpPr>
            <p:cNvPr id="9" name="TextBox 9"/>
            <p:cNvSpPr txBox="1"/>
            <p:nvPr/>
          </p:nvSpPr>
          <p:spPr>
            <a:xfrm>
              <a:off x="1527097" y="5223544"/>
              <a:ext cx="3349703" cy="1900457"/>
            </a:xfrm>
            <a:prstGeom prst="rect">
              <a:avLst/>
            </a:prstGeom>
          </p:spPr>
          <p:txBody>
            <a:bodyPr wrap="square" lIns="0" tIns="0" rIns="0" bIns="0" rtlCol="0" anchor="t">
              <a:spAutoFit/>
            </a:bodyPr>
            <a:lstStyle/>
            <a:p>
              <a:pPr>
                <a:lnSpc>
                  <a:spcPts val="2519"/>
                </a:lnSpc>
                <a:spcBef>
                  <a:spcPct val="0"/>
                </a:spcBef>
              </a:pPr>
              <a:r>
                <a:rPr lang="en-US" sz="1799" dirty="0">
                  <a:solidFill>
                    <a:srgbClr val="6C8793"/>
                  </a:solidFill>
                  <a:latin typeface="Montserrat"/>
                  <a:ea typeface="Montserrat"/>
                  <a:cs typeface="Montserrat"/>
                  <a:sym typeface="Montserrat"/>
                </a:rPr>
                <a:t>Briefly explain the problem your project addresses. Focus on the most urgent or impactful aspects and why this </a:t>
              </a:r>
              <a:r>
                <a:rPr lang="en-US" sz="1799" dirty="0">
                  <a:solidFill>
                    <a:srgbClr val="6C8793"/>
                  </a:solidFill>
                  <a:latin typeface="Montserrat"/>
                  <a:sym typeface="Montserrat"/>
                </a:rPr>
                <a:t>challenge matters for the territories.</a:t>
              </a:r>
            </a:p>
          </p:txBody>
        </p:sp>
        <p:sp>
          <p:nvSpPr>
            <p:cNvPr id="10" name="TextBox 10"/>
            <p:cNvSpPr txBox="1"/>
            <p:nvPr/>
          </p:nvSpPr>
          <p:spPr>
            <a:xfrm>
              <a:off x="1527098" y="4754696"/>
              <a:ext cx="2038912" cy="372683"/>
            </a:xfrm>
            <a:prstGeom prst="rect">
              <a:avLst/>
            </a:prstGeom>
          </p:spPr>
          <p:txBody>
            <a:bodyPr lIns="0" tIns="0" rIns="0" bIns="0" rtlCol="0" anchor="t">
              <a:spAutoFit/>
            </a:bodyPr>
            <a:lstStyle/>
            <a:p>
              <a:pPr algn="l">
                <a:lnSpc>
                  <a:spcPts val="3083"/>
                </a:lnSpc>
              </a:pPr>
              <a:r>
                <a:rPr lang="en-US" sz="2202" dirty="0">
                  <a:solidFill>
                    <a:srgbClr val="6C8793"/>
                  </a:solidFill>
                  <a:latin typeface="Montserrat Classic"/>
                  <a:ea typeface="Montserrat Classic"/>
                  <a:cs typeface="Montserrat Classic"/>
                  <a:sym typeface="Montserrat Classic"/>
                </a:rPr>
                <a:t>Description</a:t>
              </a:r>
            </a:p>
          </p:txBody>
        </p:sp>
        <p:sp>
          <p:nvSpPr>
            <p:cNvPr id="11" name="TextBox 11"/>
            <p:cNvSpPr txBox="1"/>
            <p:nvPr/>
          </p:nvSpPr>
          <p:spPr>
            <a:xfrm>
              <a:off x="5372172" y="5223544"/>
              <a:ext cx="3521102" cy="1900457"/>
            </a:xfrm>
            <a:prstGeom prst="rect">
              <a:avLst/>
            </a:prstGeom>
          </p:spPr>
          <p:txBody>
            <a:bodyPr wrap="square" lIns="0" tIns="0" rIns="0" bIns="0" rtlCol="0" anchor="t">
              <a:spAutoFit/>
            </a:bodyPr>
            <a:lstStyle/>
            <a:p>
              <a:pPr algn="l">
                <a:lnSpc>
                  <a:spcPts val="2519"/>
                </a:lnSpc>
                <a:spcBef>
                  <a:spcPct val="0"/>
                </a:spcBef>
              </a:pPr>
              <a:r>
                <a:rPr lang="en-US" sz="1799" dirty="0">
                  <a:solidFill>
                    <a:srgbClr val="6C8793"/>
                  </a:solidFill>
                  <a:latin typeface="Montserrat"/>
                  <a:ea typeface="Montserrat"/>
                  <a:cs typeface="Montserrat"/>
                  <a:sym typeface="Montserrat"/>
                </a:rPr>
                <a:t>Identify the targeted areas impacted by the problem. Explain their relevance and characteristics in view of the current call for peripheral and lagging areas.</a:t>
              </a:r>
            </a:p>
          </p:txBody>
        </p:sp>
        <p:sp>
          <p:nvSpPr>
            <p:cNvPr id="12" name="TextBox 12"/>
            <p:cNvSpPr txBox="1"/>
            <p:nvPr/>
          </p:nvSpPr>
          <p:spPr>
            <a:xfrm>
              <a:off x="5372172" y="4754696"/>
              <a:ext cx="2786193" cy="372683"/>
            </a:xfrm>
            <a:prstGeom prst="rect">
              <a:avLst/>
            </a:prstGeom>
          </p:spPr>
          <p:txBody>
            <a:bodyPr lIns="0" tIns="0" rIns="0" bIns="0" rtlCol="0" anchor="t">
              <a:spAutoFit/>
            </a:bodyPr>
            <a:lstStyle/>
            <a:p>
              <a:pPr algn="l">
                <a:lnSpc>
                  <a:spcPts val="3083"/>
                </a:lnSpc>
              </a:pPr>
              <a:r>
                <a:rPr lang="en-US" sz="2202" dirty="0">
                  <a:solidFill>
                    <a:srgbClr val="6C8793"/>
                  </a:solidFill>
                  <a:latin typeface="Montserrat Classic"/>
                  <a:ea typeface="Montserrat Classic"/>
                  <a:cs typeface="Montserrat Classic"/>
                  <a:sym typeface="Montserrat Classic"/>
                </a:rPr>
                <a:t>Geographic scope</a:t>
              </a:r>
            </a:p>
          </p:txBody>
        </p:sp>
        <p:sp>
          <p:nvSpPr>
            <p:cNvPr id="13" name="TextBox 13"/>
            <p:cNvSpPr txBox="1"/>
            <p:nvPr/>
          </p:nvSpPr>
          <p:spPr>
            <a:xfrm>
              <a:off x="9394727" y="5223544"/>
              <a:ext cx="3521103" cy="1579856"/>
            </a:xfrm>
            <a:prstGeom prst="rect">
              <a:avLst/>
            </a:prstGeom>
          </p:spPr>
          <p:txBody>
            <a:bodyPr wrap="square" lIns="0" tIns="0" rIns="0" bIns="0" rtlCol="0" anchor="t">
              <a:spAutoFit/>
            </a:bodyPr>
            <a:lstStyle/>
            <a:p>
              <a:pPr algn="l">
                <a:lnSpc>
                  <a:spcPts val="2519"/>
                </a:lnSpc>
                <a:spcBef>
                  <a:spcPct val="0"/>
                </a:spcBef>
              </a:pPr>
              <a:r>
                <a:rPr lang="en-US" sz="1799" dirty="0">
                  <a:solidFill>
                    <a:srgbClr val="6C8793"/>
                  </a:solidFill>
                  <a:latin typeface="Montserrat"/>
                  <a:ea typeface="Montserrat"/>
                  <a:cs typeface="Montserrat"/>
                  <a:sym typeface="Montserrat"/>
                </a:rPr>
                <a:t>Include any relevant </a:t>
              </a:r>
              <a:r>
                <a:rPr lang="en-US" sz="1799" dirty="0">
                  <a:solidFill>
                    <a:srgbClr val="6C8793"/>
                  </a:solidFill>
                  <a:latin typeface="Montserrat"/>
                  <a:sym typeface="Montserrat"/>
                </a:rPr>
                <a:t>illustrations, images, or </a:t>
              </a:r>
              <a:r>
                <a:rPr lang="en-US" sz="1799" dirty="0">
                  <a:solidFill>
                    <a:srgbClr val="6C8793"/>
                  </a:solidFill>
                  <a:latin typeface="Montserrat"/>
                  <a:ea typeface="Montserrat"/>
                  <a:cs typeface="Montserrat"/>
                  <a:sym typeface="Montserrat"/>
                </a:rPr>
                <a:t>qualitative information that highlights the importance of addressing this challenge. </a:t>
              </a:r>
            </a:p>
          </p:txBody>
        </p:sp>
        <p:sp>
          <p:nvSpPr>
            <p:cNvPr id="14" name="TextBox 14"/>
            <p:cNvSpPr txBox="1"/>
            <p:nvPr/>
          </p:nvSpPr>
          <p:spPr>
            <a:xfrm>
              <a:off x="9394727" y="4754696"/>
              <a:ext cx="2221528" cy="372683"/>
            </a:xfrm>
            <a:prstGeom prst="rect">
              <a:avLst/>
            </a:prstGeom>
          </p:spPr>
          <p:txBody>
            <a:bodyPr lIns="0" tIns="0" rIns="0" bIns="0" rtlCol="0" anchor="t">
              <a:spAutoFit/>
            </a:bodyPr>
            <a:lstStyle/>
            <a:p>
              <a:pPr algn="l">
                <a:lnSpc>
                  <a:spcPts val="3083"/>
                </a:lnSpc>
              </a:pPr>
              <a:r>
                <a:rPr lang="en-US" sz="2202">
                  <a:solidFill>
                    <a:srgbClr val="6C8793"/>
                  </a:solidFill>
                  <a:latin typeface="Montserrat Classic"/>
                  <a:ea typeface="Montserrat Classic"/>
                  <a:cs typeface="Montserrat Classic"/>
                  <a:sym typeface="Montserrat Classic"/>
                </a:rPr>
                <a:t>Context</a:t>
              </a:r>
            </a:p>
          </p:txBody>
        </p:sp>
        <p:sp>
          <p:nvSpPr>
            <p:cNvPr id="15" name="TextBox 15"/>
            <p:cNvSpPr txBox="1"/>
            <p:nvPr/>
          </p:nvSpPr>
          <p:spPr>
            <a:xfrm>
              <a:off x="1430032" y="2345714"/>
              <a:ext cx="9822065" cy="498983"/>
            </a:xfrm>
            <a:prstGeom prst="rect">
              <a:avLst/>
            </a:prstGeom>
          </p:spPr>
          <p:txBody>
            <a:bodyPr lIns="0" tIns="0" rIns="0" bIns="0" rtlCol="0" anchor="t">
              <a:spAutoFit/>
            </a:bodyPr>
            <a:lstStyle/>
            <a:p>
              <a:pPr algn="l">
                <a:lnSpc>
                  <a:spcPts val="4199"/>
                </a:lnSpc>
              </a:pPr>
              <a:r>
                <a:rPr lang="en-US" sz="2999" b="1" dirty="0">
                  <a:solidFill>
                    <a:srgbClr val="6C8793"/>
                  </a:solidFill>
                  <a:latin typeface="Montserrat Bold"/>
                  <a:ea typeface="Montserrat Bold"/>
                  <a:cs typeface="Montserrat Bold"/>
                  <a:sym typeface="Montserrat Bold"/>
                </a:rPr>
                <a:t>What is the challenge </a:t>
              </a:r>
              <a:r>
                <a:rPr lang="en-US" sz="2999" b="1" dirty="0">
                  <a:solidFill>
                    <a:srgbClr val="6C8793"/>
                  </a:solidFill>
                  <a:latin typeface="Montserrat Bold"/>
                  <a:sym typeface="Montserrat Bold"/>
                </a:rPr>
                <a:t>and where is it located?</a:t>
              </a:r>
            </a:p>
          </p:txBody>
        </p:sp>
        <p:sp>
          <p:nvSpPr>
            <p:cNvPr id="17" name="Flowchart: Connector 16">
              <a:extLst>
                <a:ext uri="{FF2B5EF4-FFF2-40B4-BE49-F238E27FC236}">
                  <a16:creationId xmlns:a16="http://schemas.microsoft.com/office/drawing/2014/main" id="{728451E5-0A95-44F6-96EF-3F74744CAD12}"/>
                </a:ext>
              </a:extLst>
            </p:cNvPr>
            <p:cNvSpPr/>
            <p:nvPr/>
          </p:nvSpPr>
          <p:spPr>
            <a:xfrm>
              <a:off x="1527099" y="3733497"/>
              <a:ext cx="732708" cy="68434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00A828D4-E665-4CF0-AF97-CFCB9A208B8A}"/>
              </a:ext>
            </a:extLst>
          </p:cNvPr>
          <p:cNvGrpSpPr/>
          <p:nvPr/>
        </p:nvGrpSpPr>
        <p:grpSpPr>
          <a:xfrm>
            <a:off x="1343154" y="885825"/>
            <a:ext cx="16308786" cy="6010275"/>
            <a:chOff x="1343154" y="885825"/>
            <a:chExt cx="16308786" cy="6010275"/>
          </a:xfrm>
        </p:grpSpPr>
        <p:sp>
          <p:nvSpPr>
            <p:cNvPr id="2" name="AutoShape 2"/>
            <p:cNvSpPr/>
            <p:nvPr/>
          </p:nvSpPr>
          <p:spPr>
            <a:xfrm>
              <a:off x="1343154" y="2248438"/>
              <a:ext cx="8962014" cy="0"/>
            </a:xfrm>
            <a:prstGeom prst="line">
              <a:avLst/>
            </a:prstGeom>
            <a:ln w="28575" cap="flat">
              <a:solidFill>
                <a:srgbClr val="FFFFFF"/>
              </a:solidFill>
              <a:prstDash val="solid"/>
              <a:headEnd type="none" w="sm" len="sm"/>
              <a:tailEnd type="none" w="sm" len="sm"/>
            </a:ln>
          </p:spPr>
        </p:sp>
        <p:sp>
          <p:nvSpPr>
            <p:cNvPr id="3" name="Freeform 3"/>
            <p:cNvSpPr/>
            <p:nvPr/>
          </p:nvSpPr>
          <p:spPr>
            <a:xfrm>
              <a:off x="1527098" y="3804962"/>
              <a:ext cx="741944" cy="713193"/>
            </a:xfrm>
            <a:custGeom>
              <a:avLst/>
              <a:gdLst/>
              <a:ahLst/>
              <a:cxnLst/>
              <a:rect l="l" t="t" r="r" b="b"/>
              <a:pathLst>
                <a:path w="741944" h="713193">
                  <a:moveTo>
                    <a:pt x="0" y="0"/>
                  </a:moveTo>
                  <a:lnTo>
                    <a:pt x="741944" y="0"/>
                  </a:lnTo>
                  <a:lnTo>
                    <a:pt x="741944" y="713193"/>
                  </a:lnTo>
                  <a:lnTo>
                    <a:pt x="0" y="71319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0668000" y="3765219"/>
              <a:ext cx="685426" cy="794697"/>
            </a:xfrm>
            <a:custGeom>
              <a:avLst/>
              <a:gdLst/>
              <a:ahLst/>
              <a:cxnLst/>
              <a:rect l="l" t="t" r="r" b="b"/>
              <a:pathLst>
                <a:path w="685426" h="794697">
                  <a:moveTo>
                    <a:pt x="0" y="0"/>
                  </a:moveTo>
                  <a:lnTo>
                    <a:pt x="685426" y="0"/>
                  </a:lnTo>
                  <a:lnTo>
                    <a:pt x="685426" y="794696"/>
                  </a:lnTo>
                  <a:lnTo>
                    <a:pt x="0" y="79469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6" name="TextBox 6"/>
            <p:cNvSpPr txBox="1"/>
            <p:nvPr/>
          </p:nvSpPr>
          <p:spPr>
            <a:xfrm>
              <a:off x="1343154" y="885825"/>
              <a:ext cx="16308786" cy="1203325"/>
            </a:xfrm>
            <a:prstGeom prst="rect">
              <a:avLst/>
            </a:prstGeom>
          </p:spPr>
          <p:txBody>
            <a:bodyPr lIns="0" tIns="0" rIns="0" bIns="0" rtlCol="0" anchor="t">
              <a:spAutoFit/>
            </a:bodyPr>
            <a:lstStyle/>
            <a:p>
              <a:pPr algn="l">
                <a:lnSpc>
                  <a:spcPts val="9800"/>
                </a:lnSpc>
              </a:pPr>
              <a:r>
                <a:rPr lang="en-US" sz="7000" b="1" dirty="0">
                  <a:solidFill>
                    <a:srgbClr val="6C8793"/>
                  </a:solidFill>
                  <a:latin typeface="Montserrat Bold"/>
                  <a:sym typeface="Montserrat Bold"/>
                </a:rPr>
                <a:t>Expected </a:t>
              </a:r>
              <a:r>
                <a:rPr lang="en-US" sz="7000" b="1" dirty="0">
                  <a:solidFill>
                    <a:srgbClr val="6C8793"/>
                  </a:solidFill>
                  <a:latin typeface="Montserrat Bold"/>
                  <a:ea typeface="Montserrat Bold"/>
                  <a:cs typeface="Montserrat Bold"/>
                  <a:sym typeface="Montserrat Bold"/>
                </a:rPr>
                <a:t>change</a:t>
              </a:r>
              <a:endParaRPr lang="en-US" sz="7000" b="1" strike="sngStrike" dirty="0">
                <a:solidFill>
                  <a:srgbClr val="FF0000"/>
                </a:solidFill>
                <a:latin typeface="Montserrat Bold"/>
                <a:ea typeface="Montserrat Bold"/>
                <a:cs typeface="Montserrat Bold"/>
                <a:sym typeface="Montserrat Bold"/>
              </a:endParaRPr>
            </a:p>
          </p:txBody>
        </p:sp>
        <p:sp>
          <p:nvSpPr>
            <p:cNvPr id="7" name="TextBox 7"/>
            <p:cNvSpPr txBox="1"/>
            <p:nvPr/>
          </p:nvSpPr>
          <p:spPr>
            <a:xfrm>
              <a:off x="1527098" y="5316244"/>
              <a:ext cx="6016703" cy="1579856"/>
            </a:xfrm>
            <a:prstGeom prst="rect">
              <a:avLst/>
            </a:prstGeom>
          </p:spPr>
          <p:txBody>
            <a:bodyPr wrap="square" lIns="0" tIns="0" rIns="0" bIns="0" rtlCol="0" anchor="t">
              <a:spAutoFit/>
            </a:bodyPr>
            <a:lstStyle/>
            <a:p>
              <a:pPr algn="l">
                <a:lnSpc>
                  <a:spcPts val="2519"/>
                </a:lnSpc>
                <a:spcBef>
                  <a:spcPct val="0"/>
                </a:spcBef>
              </a:pPr>
              <a:r>
                <a:rPr lang="en-US" sz="1799" dirty="0">
                  <a:solidFill>
                    <a:srgbClr val="6C8793"/>
                  </a:solidFill>
                  <a:latin typeface="Montserrat"/>
                  <a:sym typeface="Montserrat"/>
                </a:rPr>
                <a:t>Describe the tangible improvements your project aims to bring in the areas addressed by the project, focusing on the local dimension (e.g., improved policies, new or better services, behavioral change, reduced barriers, increased knowledge)</a:t>
              </a:r>
            </a:p>
          </p:txBody>
        </p:sp>
        <p:sp>
          <p:nvSpPr>
            <p:cNvPr id="8" name="TextBox 8"/>
            <p:cNvSpPr txBox="1"/>
            <p:nvPr/>
          </p:nvSpPr>
          <p:spPr>
            <a:xfrm>
              <a:off x="1527098" y="4847396"/>
              <a:ext cx="2843902" cy="372745"/>
            </a:xfrm>
            <a:prstGeom prst="rect">
              <a:avLst/>
            </a:prstGeom>
          </p:spPr>
          <p:txBody>
            <a:bodyPr lIns="0" tIns="0" rIns="0" bIns="0" rtlCol="0" anchor="t">
              <a:spAutoFit/>
            </a:bodyPr>
            <a:lstStyle/>
            <a:p>
              <a:pPr algn="l">
                <a:lnSpc>
                  <a:spcPts val="3079"/>
                </a:lnSpc>
              </a:pPr>
              <a:r>
                <a:rPr lang="en-US" sz="2199" dirty="0">
                  <a:solidFill>
                    <a:srgbClr val="6C8793"/>
                  </a:solidFill>
                  <a:latin typeface="Montserrat Classic"/>
                  <a:ea typeface="Montserrat Classic"/>
                  <a:cs typeface="Montserrat Classic"/>
                  <a:sym typeface="Montserrat Classic"/>
                </a:rPr>
                <a:t>Expected outcomes</a:t>
              </a:r>
            </a:p>
          </p:txBody>
        </p:sp>
        <p:sp>
          <p:nvSpPr>
            <p:cNvPr id="9" name="TextBox 9"/>
            <p:cNvSpPr txBox="1"/>
            <p:nvPr/>
          </p:nvSpPr>
          <p:spPr>
            <a:xfrm>
              <a:off x="10668000" y="5311181"/>
              <a:ext cx="6781800" cy="938655"/>
            </a:xfrm>
            <a:prstGeom prst="rect">
              <a:avLst/>
            </a:prstGeom>
          </p:spPr>
          <p:txBody>
            <a:bodyPr wrap="square" lIns="0" tIns="0" rIns="0" bIns="0" rtlCol="0" anchor="t">
              <a:spAutoFit/>
            </a:bodyPr>
            <a:lstStyle/>
            <a:p>
              <a:pPr algn="l">
                <a:lnSpc>
                  <a:spcPts val="2519"/>
                </a:lnSpc>
                <a:spcBef>
                  <a:spcPct val="0"/>
                </a:spcBef>
              </a:pPr>
              <a:r>
                <a:rPr lang="en-US" sz="1799" dirty="0">
                  <a:solidFill>
                    <a:srgbClr val="6C8793"/>
                  </a:solidFill>
                  <a:latin typeface="Montserrat"/>
                  <a:ea typeface="Montserrat"/>
                  <a:cs typeface="Montserrat"/>
                  <a:sym typeface="Montserrat"/>
                </a:rPr>
                <a:t>Explain how these changes will have a lasting </a:t>
              </a:r>
              <a:r>
                <a:rPr lang="en-US" sz="1799" dirty="0">
                  <a:solidFill>
                    <a:srgbClr val="6C8793"/>
                  </a:solidFill>
                  <a:latin typeface="Montserrat"/>
                  <a:sym typeface="Montserrat"/>
                </a:rPr>
                <a:t>effect in the targeted areas, including any plans for long-term sustainability</a:t>
              </a:r>
              <a:r>
                <a:rPr lang="en-US" sz="1799" dirty="0">
                  <a:solidFill>
                    <a:srgbClr val="6C8793"/>
                  </a:solidFill>
                  <a:latin typeface="Montserrat"/>
                  <a:ea typeface="Montserrat"/>
                  <a:cs typeface="Montserrat"/>
                  <a:sym typeface="Montserrat"/>
                </a:rPr>
                <a:t>.</a:t>
              </a:r>
            </a:p>
          </p:txBody>
        </p:sp>
        <p:sp>
          <p:nvSpPr>
            <p:cNvPr id="10" name="TextBox 10"/>
            <p:cNvSpPr txBox="1"/>
            <p:nvPr/>
          </p:nvSpPr>
          <p:spPr>
            <a:xfrm>
              <a:off x="10668000" y="4828581"/>
              <a:ext cx="3559545" cy="372745"/>
            </a:xfrm>
            <a:prstGeom prst="rect">
              <a:avLst/>
            </a:prstGeom>
          </p:spPr>
          <p:txBody>
            <a:bodyPr lIns="0" tIns="0" rIns="0" bIns="0" rtlCol="0" anchor="t">
              <a:spAutoFit/>
            </a:bodyPr>
            <a:lstStyle/>
            <a:p>
              <a:pPr algn="l">
                <a:lnSpc>
                  <a:spcPts val="3079"/>
                </a:lnSpc>
              </a:pPr>
              <a:r>
                <a:rPr lang="en-US" sz="2199" dirty="0">
                  <a:solidFill>
                    <a:srgbClr val="6C8793"/>
                  </a:solidFill>
                  <a:latin typeface="Montserrat Classic"/>
                  <a:ea typeface="Montserrat Classic"/>
                  <a:cs typeface="Montserrat Classic"/>
                  <a:sym typeface="Montserrat Classic"/>
                </a:rPr>
                <a:t>Sustainability of change</a:t>
              </a:r>
            </a:p>
          </p:txBody>
        </p:sp>
        <p:sp>
          <p:nvSpPr>
            <p:cNvPr id="13" name="TextBox 13"/>
            <p:cNvSpPr txBox="1"/>
            <p:nvPr/>
          </p:nvSpPr>
          <p:spPr>
            <a:xfrm>
              <a:off x="1430032" y="2345714"/>
              <a:ext cx="14648168" cy="498983"/>
            </a:xfrm>
            <a:prstGeom prst="rect">
              <a:avLst/>
            </a:prstGeom>
          </p:spPr>
          <p:txBody>
            <a:bodyPr wrap="square" lIns="0" tIns="0" rIns="0" bIns="0" rtlCol="0" anchor="t">
              <a:spAutoFit/>
            </a:bodyPr>
            <a:lstStyle/>
            <a:p>
              <a:pPr algn="l">
                <a:lnSpc>
                  <a:spcPts val="4199"/>
                </a:lnSpc>
              </a:pPr>
              <a:r>
                <a:rPr lang="en-US" sz="2999" b="1" dirty="0">
                  <a:solidFill>
                    <a:srgbClr val="6C8793"/>
                  </a:solidFill>
                  <a:latin typeface="Montserrat Bold"/>
                  <a:ea typeface="Montserrat Bold"/>
                  <a:cs typeface="Montserrat Bold"/>
                  <a:sym typeface="Montserrat Bold"/>
                </a:rPr>
                <a:t>What will </a:t>
              </a:r>
              <a:r>
                <a:rPr lang="en-US" sz="2999" b="1" dirty="0">
                  <a:solidFill>
                    <a:srgbClr val="6C8793"/>
                  </a:solidFill>
                  <a:latin typeface="Montserrat Bold"/>
                  <a:sym typeface="Montserrat Bold"/>
                </a:rPr>
                <a:t>change in the targeted areas as a result of your project?</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63FDDBDA-7794-4729-B7C4-640DF3970164}"/>
              </a:ext>
            </a:extLst>
          </p:cNvPr>
          <p:cNvGrpSpPr/>
          <p:nvPr/>
        </p:nvGrpSpPr>
        <p:grpSpPr>
          <a:xfrm>
            <a:off x="1343154" y="885825"/>
            <a:ext cx="16308786" cy="5348730"/>
            <a:chOff x="1343154" y="885825"/>
            <a:chExt cx="16308786" cy="5348730"/>
          </a:xfrm>
        </p:grpSpPr>
        <p:sp>
          <p:nvSpPr>
            <p:cNvPr id="2" name="AutoShape 2"/>
            <p:cNvSpPr/>
            <p:nvPr/>
          </p:nvSpPr>
          <p:spPr>
            <a:xfrm>
              <a:off x="1343154" y="2248438"/>
              <a:ext cx="9280144" cy="0"/>
            </a:xfrm>
            <a:prstGeom prst="line">
              <a:avLst/>
            </a:prstGeom>
            <a:ln w="28575" cap="flat">
              <a:solidFill>
                <a:srgbClr val="FFFFFF"/>
              </a:solidFill>
              <a:prstDash val="solid"/>
              <a:headEnd type="none" w="sm" len="sm"/>
              <a:tailEnd type="none" w="sm" len="sm"/>
            </a:ln>
          </p:spPr>
        </p:sp>
        <p:sp>
          <p:nvSpPr>
            <p:cNvPr id="3" name="Freeform 3"/>
            <p:cNvSpPr/>
            <p:nvPr/>
          </p:nvSpPr>
          <p:spPr>
            <a:xfrm>
              <a:off x="1600200" y="3743866"/>
              <a:ext cx="772842" cy="794697"/>
            </a:xfrm>
            <a:custGeom>
              <a:avLst/>
              <a:gdLst/>
              <a:ahLst/>
              <a:cxnLst/>
              <a:rect l="l" t="t" r="r" b="b"/>
              <a:pathLst>
                <a:path w="772842" h="794697">
                  <a:moveTo>
                    <a:pt x="0" y="0"/>
                  </a:moveTo>
                  <a:lnTo>
                    <a:pt x="772843" y="0"/>
                  </a:lnTo>
                  <a:lnTo>
                    <a:pt x="772843" y="794697"/>
                  </a:lnTo>
                  <a:lnTo>
                    <a:pt x="0" y="79469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0653490" y="3745718"/>
              <a:ext cx="563774" cy="846189"/>
            </a:xfrm>
            <a:custGeom>
              <a:avLst/>
              <a:gdLst/>
              <a:ahLst/>
              <a:cxnLst/>
              <a:rect l="l" t="t" r="r" b="b"/>
              <a:pathLst>
                <a:path w="563774" h="846189">
                  <a:moveTo>
                    <a:pt x="0" y="0"/>
                  </a:moveTo>
                  <a:lnTo>
                    <a:pt x="563774" y="0"/>
                  </a:lnTo>
                  <a:lnTo>
                    <a:pt x="563774" y="846189"/>
                  </a:lnTo>
                  <a:lnTo>
                    <a:pt x="0" y="84618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6" name="TextBox 6"/>
            <p:cNvSpPr txBox="1"/>
            <p:nvPr/>
          </p:nvSpPr>
          <p:spPr>
            <a:xfrm>
              <a:off x="1343154" y="885825"/>
              <a:ext cx="16308786" cy="1203325"/>
            </a:xfrm>
            <a:prstGeom prst="rect">
              <a:avLst/>
            </a:prstGeom>
          </p:spPr>
          <p:txBody>
            <a:bodyPr lIns="0" tIns="0" rIns="0" bIns="0" rtlCol="0" anchor="t">
              <a:spAutoFit/>
            </a:bodyPr>
            <a:lstStyle/>
            <a:p>
              <a:pPr algn="l">
                <a:lnSpc>
                  <a:spcPts val="9800"/>
                </a:lnSpc>
              </a:pPr>
              <a:r>
                <a:rPr lang="en-US" sz="7000" b="1" dirty="0">
                  <a:solidFill>
                    <a:srgbClr val="6C8793"/>
                  </a:solidFill>
                  <a:latin typeface="Montserrat Bold"/>
                  <a:sym typeface="Montserrat Bold"/>
                </a:rPr>
                <a:t>Planned</a:t>
              </a:r>
              <a:r>
                <a:rPr lang="en-US" sz="7000" b="1" dirty="0">
                  <a:solidFill>
                    <a:srgbClr val="6C8793"/>
                  </a:solidFill>
                  <a:latin typeface="Montserrat Bold"/>
                  <a:ea typeface="Montserrat Bold"/>
                  <a:cs typeface="Montserrat Bold"/>
                  <a:sym typeface="Montserrat Bold"/>
                </a:rPr>
                <a:t> solution</a:t>
              </a:r>
              <a:endParaRPr lang="en-US" sz="7000" b="1" strike="sngStrike" dirty="0">
                <a:solidFill>
                  <a:srgbClr val="FF0000"/>
                </a:solidFill>
                <a:latin typeface="Montserrat Bold"/>
                <a:ea typeface="Montserrat Bold"/>
                <a:cs typeface="Montserrat Bold"/>
                <a:sym typeface="Montserrat Bold"/>
              </a:endParaRPr>
            </a:p>
          </p:txBody>
        </p:sp>
        <p:sp>
          <p:nvSpPr>
            <p:cNvPr id="7" name="TextBox 7"/>
            <p:cNvSpPr txBox="1"/>
            <p:nvPr/>
          </p:nvSpPr>
          <p:spPr>
            <a:xfrm>
              <a:off x="1600200" y="5295900"/>
              <a:ext cx="6324600" cy="938655"/>
            </a:xfrm>
            <a:prstGeom prst="rect">
              <a:avLst/>
            </a:prstGeom>
          </p:spPr>
          <p:txBody>
            <a:bodyPr wrap="square" lIns="0" tIns="0" rIns="0" bIns="0" rtlCol="0" anchor="t">
              <a:spAutoFit/>
            </a:bodyPr>
            <a:lstStyle/>
            <a:p>
              <a:pPr algn="l">
                <a:lnSpc>
                  <a:spcPts val="2519"/>
                </a:lnSpc>
                <a:spcBef>
                  <a:spcPct val="0"/>
                </a:spcBef>
              </a:pPr>
              <a:r>
                <a:rPr lang="en-US" sz="1799" dirty="0">
                  <a:solidFill>
                    <a:srgbClr val="6C8793"/>
                  </a:solidFill>
                  <a:latin typeface="Montserrat"/>
                  <a:ea typeface="Montserrat"/>
                  <a:cs typeface="Montserrat"/>
                  <a:sym typeface="Montserrat"/>
                </a:rPr>
                <a:t>Explain what makes your solution unique and innovative. Highlight any new approaches, </a:t>
              </a:r>
              <a:r>
                <a:rPr lang="en-US" sz="1799" dirty="0">
                  <a:solidFill>
                    <a:srgbClr val="6C8793"/>
                  </a:solidFill>
                  <a:latin typeface="Montserrat"/>
                  <a:sym typeface="Montserrat"/>
                </a:rPr>
                <a:t>methods or models which will be tested</a:t>
              </a:r>
            </a:p>
          </p:txBody>
        </p:sp>
        <p:sp>
          <p:nvSpPr>
            <p:cNvPr id="8" name="TextBox 8"/>
            <p:cNvSpPr txBox="1"/>
            <p:nvPr/>
          </p:nvSpPr>
          <p:spPr>
            <a:xfrm>
              <a:off x="1600200" y="4827052"/>
              <a:ext cx="3286599" cy="372683"/>
            </a:xfrm>
            <a:prstGeom prst="rect">
              <a:avLst/>
            </a:prstGeom>
          </p:spPr>
          <p:txBody>
            <a:bodyPr lIns="0" tIns="0" rIns="0" bIns="0" rtlCol="0" anchor="t">
              <a:spAutoFit/>
            </a:bodyPr>
            <a:lstStyle/>
            <a:p>
              <a:pPr algn="l">
                <a:lnSpc>
                  <a:spcPts val="3083"/>
                </a:lnSpc>
              </a:pPr>
              <a:r>
                <a:rPr lang="en-US" sz="2202" dirty="0">
                  <a:solidFill>
                    <a:srgbClr val="6C8793"/>
                  </a:solidFill>
                  <a:latin typeface="Montserrat Classic"/>
                  <a:ea typeface="Montserrat Classic"/>
                  <a:cs typeface="Montserrat Classic"/>
                  <a:sym typeface="Montserrat Classic"/>
                </a:rPr>
                <a:t>Innovative solution</a:t>
              </a:r>
            </a:p>
          </p:txBody>
        </p:sp>
        <p:sp>
          <p:nvSpPr>
            <p:cNvPr id="9" name="TextBox 9"/>
            <p:cNvSpPr txBox="1"/>
            <p:nvPr/>
          </p:nvSpPr>
          <p:spPr>
            <a:xfrm>
              <a:off x="10653490" y="5277928"/>
              <a:ext cx="6324600" cy="938655"/>
            </a:xfrm>
            <a:prstGeom prst="rect">
              <a:avLst/>
            </a:prstGeom>
          </p:spPr>
          <p:txBody>
            <a:bodyPr wrap="square" lIns="0" tIns="0" rIns="0" bIns="0" rtlCol="0" anchor="t">
              <a:spAutoFit/>
            </a:bodyPr>
            <a:lstStyle/>
            <a:p>
              <a:pPr algn="l">
                <a:lnSpc>
                  <a:spcPts val="2519"/>
                </a:lnSpc>
                <a:spcBef>
                  <a:spcPct val="0"/>
                </a:spcBef>
              </a:pPr>
              <a:r>
                <a:rPr lang="en-US" sz="1799" dirty="0">
                  <a:solidFill>
                    <a:srgbClr val="6C8793"/>
                  </a:solidFill>
                  <a:latin typeface="Montserrat"/>
                  <a:ea typeface="Montserrat"/>
                  <a:cs typeface="Montserrat"/>
                  <a:sym typeface="Montserrat"/>
                </a:rPr>
                <a:t>Clarify who will benefit from the new solution and how. This could include local </a:t>
              </a:r>
              <a:r>
                <a:rPr lang="en-US" sz="1799" dirty="0">
                  <a:solidFill>
                    <a:srgbClr val="6C8793"/>
                  </a:solidFill>
                  <a:latin typeface="Montserrat"/>
                  <a:sym typeface="Montserrat"/>
                </a:rPr>
                <a:t>communities, or interest groups.</a:t>
              </a:r>
            </a:p>
          </p:txBody>
        </p:sp>
        <p:sp>
          <p:nvSpPr>
            <p:cNvPr id="10" name="TextBox 10"/>
            <p:cNvSpPr txBox="1"/>
            <p:nvPr/>
          </p:nvSpPr>
          <p:spPr>
            <a:xfrm>
              <a:off x="10653490" y="4828904"/>
              <a:ext cx="4287084" cy="352917"/>
            </a:xfrm>
            <a:prstGeom prst="rect">
              <a:avLst/>
            </a:prstGeom>
          </p:spPr>
          <p:txBody>
            <a:bodyPr wrap="square" lIns="0" tIns="0" rIns="0" bIns="0" rtlCol="0" anchor="t">
              <a:spAutoFit/>
            </a:bodyPr>
            <a:lstStyle/>
            <a:p>
              <a:pPr algn="l">
                <a:lnSpc>
                  <a:spcPts val="3083"/>
                </a:lnSpc>
              </a:pPr>
              <a:r>
                <a:rPr lang="en-US" sz="2202" dirty="0">
                  <a:solidFill>
                    <a:srgbClr val="6C8793"/>
                  </a:solidFill>
                  <a:latin typeface="Montserrat Classic"/>
                  <a:sym typeface="Montserrat Classic"/>
                </a:rPr>
                <a:t>Target groups</a:t>
              </a:r>
            </a:p>
          </p:txBody>
        </p:sp>
        <p:sp>
          <p:nvSpPr>
            <p:cNvPr id="13" name="TextBox 13"/>
            <p:cNvSpPr txBox="1"/>
            <p:nvPr/>
          </p:nvSpPr>
          <p:spPr>
            <a:xfrm>
              <a:off x="1430032" y="2345714"/>
              <a:ext cx="12997644" cy="495300"/>
            </a:xfrm>
            <a:prstGeom prst="rect">
              <a:avLst/>
            </a:prstGeom>
          </p:spPr>
          <p:txBody>
            <a:bodyPr lIns="0" tIns="0" rIns="0" bIns="0" rtlCol="0" anchor="t">
              <a:spAutoFit/>
            </a:bodyPr>
            <a:lstStyle/>
            <a:p>
              <a:pPr algn="l">
                <a:lnSpc>
                  <a:spcPts val="4199"/>
                </a:lnSpc>
              </a:pPr>
              <a:r>
                <a:rPr lang="en-US" sz="2999" b="1" dirty="0">
                  <a:solidFill>
                    <a:srgbClr val="6C8793"/>
                  </a:solidFill>
                  <a:latin typeface="Montserrat Bold"/>
                  <a:ea typeface="Montserrat Bold"/>
                  <a:cs typeface="Montserrat Bold"/>
                  <a:sym typeface="Montserrat Bold"/>
                </a:rPr>
                <a:t>What solution do you propose to pioneer and who will benefit?</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1286FBA4-7516-481A-922B-6841774435FB}"/>
              </a:ext>
            </a:extLst>
          </p:cNvPr>
          <p:cNvGrpSpPr/>
          <p:nvPr/>
        </p:nvGrpSpPr>
        <p:grpSpPr>
          <a:xfrm>
            <a:off x="1343154" y="885825"/>
            <a:ext cx="16716246" cy="5472527"/>
            <a:chOff x="1343154" y="885825"/>
            <a:chExt cx="16716246" cy="5472527"/>
          </a:xfrm>
        </p:grpSpPr>
        <p:sp>
          <p:nvSpPr>
            <p:cNvPr id="2" name="AutoShape 2"/>
            <p:cNvSpPr/>
            <p:nvPr/>
          </p:nvSpPr>
          <p:spPr>
            <a:xfrm>
              <a:off x="1343154" y="2248438"/>
              <a:ext cx="9280144" cy="0"/>
            </a:xfrm>
            <a:prstGeom prst="line">
              <a:avLst/>
            </a:prstGeom>
            <a:ln w="28575" cap="flat">
              <a:solidFill>
                <a:srgbClr val="FFFFFF"/>
              </a:solidFill>
              <a:prstDash val="solid"/>
              <a:headEnd type="none" w="sm" len="sm"/>
              <a:tailEnd type="none" w="sm" len="sm"/>
            </a:ln>
          </p:spPr>
        </p:sp>
        <p:sp>
          <p:nvSpPr>
            <p:cNvPr id="3" name="Freeform 3"/>
            <p:cNvSpPr/>
            <p:nvPr/>
          </p:nvSpPr>
          <p:spPr>
            <a:xfrm>
              <a:off x="1603298" y="3890126"/>
              <a:ext cx="693254" cy="700257"/>
            </a:xfrm>
            <a:custGeom>
              <a:avLst/>
              <a:gdLst/>
              <a:ahLst/>
              <a:cxnLst/>
              <a:rect l="l" t="t" r="r" b="b"/>
              <a:pathLst>
                <a:path w="693254" h="700257">
                  <a:moveTo>
                    <a:pt x="0" y="0"/>
                  </a:moveTo>
                  <a:lnTo>
                    <a:pt x="693254" y="0"/>
                  </a:lnTo>
                  <a:lnTo>
                    <a:pt x="693254" y="700256"/>
                  </a:lnTo>
                  <a:lnTo>
                    <a:pt x="0" y="70025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0623298" y="3890126"/>
              <a:ext cx="742723" cy="715800"/>
            </a:xfrm>
            <a:custGeom>
              <a:avLst/>
              <a:gdLst/>
              <a:ahLst/>
              <a:cxnLst/>
              <a:rect l="l" t="t" r="r" b="b"/>
              <a:pathLst>
                <a:path w="742723" h="715800">
                  <a:moveTo>
                    <a:pt x="0" y="0"/>
                  </a:moveTo>
                  <a:lnTo>
                    <a:pt x="742723" y="0"/>
                  </a:lnTo>
                  <a:lnTo>
                    <a:pt x="742723" y="715800"/>
                  </a:lnTo>
                  <a:lnTo>
                    <a:pt x="0" y="715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6" name="TextBox 6"/>
            <p:cNvSpPr txBox="1"/>
            <p:nvPr/>
          </p:nvSpPr>
          <p:spPr>
            <a:xfrm>
              <a:off x="1343154" y="885825"/>
              <a:ext cx="16308786" cy="1203325"/>
            </a:xfrm>
            <a:prstGeom prst="rect">
              <a:avLst/>
            </a:prstGeom>
          </p:spPr>
          <p:txBody>
            <a:bodyPr lIns="0" tIns="0" rIns="0" bIns="0" rtlCol="0" anchor="t">
              <a:spAutoFit/>
            </a:bodyPr>
            <a:lstStyle/>
            <a:p>
              <a:pPr algn="l">
                <a:lnSpc>
                  <a:spcPts val="9800"/>
                </a:lnSpc>
              </a:pPr>
              <a:r>
                <a:rPr lang="en-US" sz="7000" b="1">
                  <a:solidFill>
                    <a:srgbClr val="6C8793"/>
                  </a:solidFill>
                  <a:latin typeface="Montserrat Bold"/>
                  <a:ea typeface="Montserrat Bold"/>
                  <a:cs typeface="Montserrat Bold"/>
                  <a:sym typeface="Montserrat Bold"/>
                </a:rPr>
                <a:t>Partners involved</a:t>
              </a:r>
            </a:p>
          </p:txBody>
        </p:sp>
        <p:sp>
          <p:nvSpPr>
            <p:cNvPr id="7" name="TextBox 7"/>
            <p:cNvSpPr txBox="1"/>
            <p:nvPr/>
          </p:nvSpPr>
          <p:spPr>
            <a:xfrm>
              <a:off x="1603298" y="5419697"/>
              <a:ext cx="6550102" cy="938655"/>
            </a:xfrm>
            <a:prstGeom prst="rect">
              <a:avLst/>
            </a:prstGeom>
          </p:spPr>
          <p:txBody>
            <a:bodyPr wrap="square" lIns="0" tIns="0" rIns="0" bIns="0" rtlCol="0" anchor="t">
              <a:spAutoFit/>
            </a:bodyPr>
            <a:lstStyle/>
            <a:p>
              <a:pPr>
                <a:lnSpc>
                  <a:spcPts val="2519"/>
                </a:lnSpc>
                <a:spcBef>
                  <a:spcPct val="0"/>
                </a:spcBef>
              </a:pPr>
              <a:r>
                <a:rPr lang="en-US" sz="1799" dirty="0">
                  <a:solidFill>
                    <a:srgbClr val="6C8793"/>
                  </a:solidFill>
                  <a:latin typeface="Montserrat"/>
                  <a:sym typeface="Montserrat"/>
                </a:rPr>
                <a:t>Describe why your partnership is well-suited to solve the problem, highlighting its local or regional dimension and implementation capacity.</a:t>
              </a:r>
            </a:p>
          </p:txBody>
        </p:sp>
        <p:sp>
          <p:nvSpPr>
            <p:cNvPr id="8" name="TextBox 8"/>
            <p:cNvSpPr txBox="1"/>
            <p:nvPr/>
          </p:nvSpPr>
          <p:spPr>
            <a:xfrm>
              <a:off x="1603298" y="4931799"/>
              <a:ext cx="2843902" cy="324063"/>
            </a:xfrm>
            <a:prstGeom prst="rect">
              <a:avLst/>
            </a:prstGeom>
          </p:spPr>
          <p:txBody>
            <a:bodyPr lIns="0" tIns="0" rIns="0" bIns="0" rtlCol="0" anchor="t">
              <a:spAutoFit/>
            </a:bodyPr>
            <a:lstStyle/>
            <a:p>
              <a:pPr algn="l">
                <a:lnSpc>
                  <a:spcPts val="2803"/>
                </a:lnSpc>
              </a:pPr>
              <a:r>
                <a:rPr lang="en-US" sz="2200" dirty="0">
                  <a:solidFill>
                    <a:srgbClr val="6C8793"/>
                  </a:solidFill>
                  <a:latin typeface="Montserrat Classic"/>
                  <a:ea typeface="Montserrat Classic"/>
                  <a:cs typeface="Montserrat Classic"/>
                  <a:sym typeface="Montserrat Classic"/>
                </a:rPr>
                <a:t>Partnership</a:t>
              </a:r>
            </a:p>
          </p:txBody>
        </p:sp>
        <p:sp>
          <p:nvSpPr>
            <p:cNvPr id="9" name="TextBox 9"/>
            <p:cNvSpPr txBox="1"/>
            <p:nvPr/>
          </p:nvSpPr>
          <p:spPr>
            <a:xfrm>
              <a:off x="10623298" y="5419697"/>
              <a:ext cx="6061404" cy="938655"/>
            </a:xfrm>
            <a:prstGeom prst="rect">
              <a:avLst/>
            </a:prstGeom>
          </p:spPr>
          <p:txBody>
            <a:bodyPr wrap="square" lIns="0" tIns="0" rIns="0" bIns="0" rtlCol="0" anchor="t">
              <a:spAutoFit/>
            </a:bodyPr>
            <a:lstStyle/>
            <a:p>
              <a:pPr>
                <a:lnSpc>
                  <a:spcPts val="2519"/>
                </a:lnSpc>
                <a:spcBef>
                  <a:spcPct val="0"/>
                </a:spcBef>
              </a:pPr>
              <a:r>
                <a:rPr lang="en-US" sz="1799" dirty="0">
                  <a:solidFill>
                    <a:srgbClr val="6C8793"/>
                  </a:solidFill>
                  <a:latin typeface="Montserrat"/>
                  <a:sym typeface="Montserrat"/>
                </a:rPr>
                <a:t>Identify the mix of key stakeholders and explain how they will be actively involved and support the project. </a:t>
              </a:r>
              <a:endParaRPr lang="en-US" sz="1799" strike="sngStrike" dirty="0">
                <a:solidFill>
                  <a:srgbClr val="FF0000"/>
                </a:solidFill>
                <a:latin typeface="Montserrat"/>
                <a:sym typeface="Montserrat"/>
              </a:endParaRPr>
            </a:p>
          </p:txBody>
        </p:sp>
        <p:sp>
          <p:nvSpPr>
            <p:cNvPr id="10" name="TextBox 10"/>
            <p:cNvSpPr txBox="1"/>
            <p:nvPr/>
          </p:nvSpPr>
          <p:spPr>
            <a:xfrm>
              <a:off x="10623298" y="4931800"/>
              <a:ext cx="3191968" cy="324063"/>
            </a:xfrm>
            <a:prstGeom prst="rect">
              <a:avLst/>
            </a:prstGeom>
          </p:spPr>
          <p:txBody>
            <a:bodyPr lIns="0" tIns="0" rIns="0" bIns="0" rtlCol="0" anchor="t">
              <a:spAutoFit/>
            </a:bodyPr>
            <a:lstStyle/>
            <a:p>
              <a:pPr algn="l">
                <a:lnSpc>
                  <a:spcPts val="2803"/>
                </a:lnSpc>
              </a:pPr>
              <a:r>
                <a:rPr lang="en-US" sz="2200">
                  <a:solidFill>
                    <a:srgbClr val="6C8793"/>
                  </a:solidFill>
                  <a:latin typeface="Montserrat Classic"/>
                  <a:ea typeface="Montserrat Classic"/>
                  <a:cs typeface="Montserrat Classic"/>
                  <a:sym typeface="Montserrat Classic"/>
                </a:rPr>
                <a:t>Stakeholders</a:t>
              </a:r>
            </a:p>
          </p:txBody>
        </p:sp>
        <p:sp>
          <p:nvSpPr>
            <p:cNvPr id="13" name="TextBox 13"/>
            <p:cNvSpPr txBox="1"/>
            <p:nvPr/>
          </p:nvSpPr>
          <p:spPr>
            <a:xfrm>
              <a:off x="1430032" y="2345714"/>
              <a:ext cx="16629368" cy="498983"/>
            </a:xfrm>
            <a:prstGeom prst="rect">
              <a:avLst/>
            </a:prstGeom>
          </p:spPr>
          <p:txBody>
            <a:bodyPr wrap="square" lIns="0" tIns="0" rIns="0" bIns="0" rtlCol="0" anchor="t">
              <a:spAutoFit/>
            </a:bodyPr>
            <a:lstStyle/>
            <a:p>
              <a:pPr algn="l">
                <a:lnSpc>
                  <a:spcPts val="4199"/>
                </a:lnSpc>
              </a:pPr>
              <a:r>
                <a:rPr lang="en-US" sz="2999" b="1" dirty="0">
                  <a:solidFill>
                    <a:srgbClr val="6C8793"/>
                  </a:solidFill>
                  <a:latin typeface="Montserrat Bold"/>
                  <a:sym typeface="Montserrat Bold"/>
                </a:rPr>
                <a:t>What makes the partnership effective for achieving the project objectives</a:t>
              </a:r>
              <a:r>
                <a:rPr lang="en-US" sz="2999" b="1" dirty="0">
                  <a:solidFill>
                    <a:srgbClr val="6C8793"/>
                  </a:solidFill>
                  <a:latin typeface="Montserrat Bold"/>
                  <a:ea typeface="Montserrat Bold"/>
                  <a:cs typeface="Montserrat Bold"/>
                  <a:sym typeface="Montserrat Bold"/>
                </a:rPr>
                <a:t>?</a:t>
              </a: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8</TotalTime>
  <Words>862</Words>
  <Application>Microsoft Office PowerPoint</Application>
  <PresentationFormat>Custom</PresentationFormat>
  <Paragraphs>65</Paragraphs>
  <Slides>7</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Montserrat</vt:lpstr>
      <vt:lpstr>Montserrat Classic</vt:lpstr>
      <vt:lpstr>Calibri</vt:lpstr>
      <vt:lpstr>Montserrat Bold</vt:lpstr>
      <vt:lpstr>Wingdings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Subheading</dc:title>
  <dc:creator>Schneider Frank</dc:creator>
  <cp:lastModifiedBy>Luca Ferrarese</cp:lastModifiedBy>
  <cp:revision>44</cp:revision>
  <dcterms:created xsi:type="dcterms:W3CDTF">2006-08-16T00:00:00Z</dcterms:created>
  <dcterms:modified xsi:type="dcterms:W3CDTF">2024-10-02T12:46:36Z</dcterms:modified>
  <dc:identifier>DAGQcCzyIus</dc:identifier>
</cp:coreProperties>
</file>